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7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1" r:id="rId17"/>
    <p:sldId id="270" r:id="rId18"/>
    <p:sldId id="272" r:id="rId19"/>
    <p:sldId id="273" r:id="rId20"/>
    <p:sldId id="274" r:id="rId21"/>
    <p:sldId id="275"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104" d="100"/>
          <a:sy n="104" d="100"/>
        </p:scale>
        <p:origin x="132" y="3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46D2663-A10E-44C0-9CB5-78CA61590AED}" type="datetimeFigureOut">
              <a:rPr lang="en-US" smtClean="0"/>
              <a:t>5/18/2020</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07D92541-6D83-4CDB-8B5F-B5D8ACA185EC}" type="slidenum">
              <a:rPr lang="en-US" smtClean="0"/>
              <a:t>‹#›</a:t>
            </a:fld>
            <a:endParaRPr lang="en-US"/>
          </a:p>
        </p:txBody>
      </p:sp>
    </p:spTree>
    <p:extLst>
      <p:ext uri="{BB962C8B-B14F-4D97-AF65-F5344CB8AC3E}">
        <p14:creationId xmlns:p14="http://schemas.microsoft.com/office/powerpoint/2010/main" val="1328078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6D2663-A10E-44C0-9CB5-78CA61590AED}" type="datetimeFigureOut">
              <a:rPr lang="en-US" smtClean="0"/>
              <a:t>5/18/2020</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7D92541-6D83-4CDB-8B5F-B5D8ACA185EC}" type="slidenum">
              <a:rPr lang="en-US" smtClean="0"/>
              <a:t>‹#›</a:t>
            </a:fld>
            <a:endParaRPr lang="en-US"/>
          </a:p>
        </p:txBody>
      </p:sp>
    </p:spTree>
    <p:extLst>
      <p:ext uri="{BB962C8B-B14F-4D97-AF65-F5344CB8AC3E}">
        <p14:creationId xmlns:p14="http://schemas.microsoft.com/office/powerpoint/2010/main" val="2563105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6D2663-A10E-44C0-9CB5-78CA61590AED}" type="datetimeFigureOut">
              <a:rPr lang="en-US" smtClean="0"/>
              <a:t>5/18/2020</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7D92541-6D83-4CDB-8B5F-B5D8ACA185EC}"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1192831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A46D2663-A10E-44C0-9CB5-78CA61590AED}" type="datetimeFigureOut">
              <a:rPr lang="en-US" smtClean="0"/>
              <a:t>5/18/2020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7D92541-6D83-4CDB-8B5F-B5D8ACA185EC}" type="slidenum">
              <a:rPr lang="en-US" smtClean="0"/>
              <a:t>‹#›</a:t>
            </a:fld>
            <a:endParaRPr lang="en-US"/>
          </a:p>
        </p:txBody>
      </p:sp>
    </p:spTree>
    <p:extLst>
      <p:ext uri="{BB962C8B-B14F-4D97-AF65-F5344CB8AC3E}">
        <p14:creationId xmlns:p14="http://schemas.microsoft.com/office/powerpoint/2010/main" val="31332646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A46D2663-A10E-44C0-9CB5-78CA61590AED}" type="datetimeFigureOut">
              <a:rPr lang="en-US" smtClean="0"/>
              <a:t>5/18/2020</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7D92541-6D83-4CDB-8B5F-B5D8ACA185EC}"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351382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A46D2663-A10E-44C0-9CB5-78CA61590AED}" type="datetimeFigureOut">
              <a:rPr lang="en-US" smtClean="0"/>
              <a:t>5/18/2020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7D92541-6D83-4CDB-8B5F-B5D8ACA185EC}" type="slidenum">
              <a:rPr lang="en-US" smtClean="0"/>
              <a:t>‹#›</a:t>
            </a:fld>
            <a:endParaRPr lang="en-US"/>
          </a:p>
        </p:txBody>
      </p:sp>
    </p:spTree>
    <p:extLst>
      <p:ext uri="{BB962C8B-B14F-4D97-AF65-F5344CB8AC3E}">
        <p14:creationId xmlns:p14="http://schemas.microsoft.com/office/powerpoint/2010/main" val="42570958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6D2663-A10E-44C0-9CB5-78CA61590AED}" type="datetimeFigureOut">
              <a:rPr lang="en-US" smtClean="0"/>
              <a:t>5/18/2020</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7D92541-6D83-4CDB-8B5F-B5D8ACA185EC}" type="slidenum">
              <a:rPr lang="en-US" smtClean="0"/>
              <a:t>‹#›</a:t>
            </a:fld>
            <a:endParaRPr lang="en-US"/>
          </a:p>
        </p:txBody>
      </p:sp>
    </p:spTree>
    <p:extLst>
      <p:ext uri="{BB962C8B-B14F-4D97-AF65-F5344CB8AC3E}">
        <p14:creationId xmlns:p14="http://schemas.microsoft.com/office/powerpoint/2010/main" val="27694064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6D2663-A10E-44C0-9CB5-78CA61590AED}" type="datetimeFigureOut">
              <a:rPr lang="en-US" smtClean="0"/>
              <a:t>5/18/2020</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7D92541-6D83-4CDB-8B5F-B5D8ACA185EC}" type="slidenum">
              <a:rPr lang="en-US" smtClean="0"/>
              <a:t>‹#›</a:t>
            </a:fld>
            <a:endParaRPr lang="en-US"/>
          </a:p>
        </p:txBody>
      </p:sp>
    </p:spTree>
    <p:extLst>
      <p:ext uri="{BB962C8B-B14F-4D97-AF65-F5344CB8AC3E}">
        <p14:creationId xmlns:p14="http://schemas.microsoft.com/office/powerpoint/2010/main" val="4259866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6D2663-A10E-44C0-9CB5-78CA61590AED}" type="datetimeFigureOut">
              <a:rPr lang="en-US" smtClean="0"/>
              <a:t>5/18/2020</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7D92541-6D83-4CDB-8B5F-B5D8ACA185EC}" type="slidenum">
              <a:rPr lang="en-US" smtClean="0"/>
              <a:t>‹#›</a:t>
            </a:fld>
            <a:endParaRPr lang="en-US"/>
          </a:p>
        </p:txBody>
      </p:sp>
    </p:spTree>
    <p:extLst>
      <p:ext uri="{BB962C8B-B14F-4D97-AF65-F5344CB8AC3E}">
        <p14:creationId xmlns:p14="http://schemas.microsoft.com/office/powerpoint/2010/main" val="319507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6D2663-A10E-44C0-9CB5-78CA61590AED}" type="datetimeFigureOut">
              <a:rPr lang="en-US" smtClean="0"/>
              <a:t>5/18/2020</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7D92541-6D83-4CDB-8B5F-B5D8ACA185EC}" type="slidenum">
              <a:rPr lang="en-US" smtClean="0"/>
              <a:t>‹#›</a:t>
            </a:fld>
            <a:endParaRPr lang="en-US"/>
          </a:p>
        </p:txBody>
      </p:sp>
    </p:spTree>
    <p:extLst>
      <p:ext uri="{BB962C8B-B14F-4D97-AF65-F5344CB8AC3E}">
        <p14:creationId xmlns:p14="http://schemas.microsoft.com/office/powerpoint/2010/main" val="1920625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46D2663-A10E-44C0-9CB5-78CA61590AED}" type="datetimeFigureOut">
              <a:rPr lang="en-US" smtClean="0"/>
              <a:t>5/18/2020</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07D92541-6D83-4CDB-8B5F-B5D8ACA185EC}" type="slidenum">
              <a:rPr lang="en-US" smtClean="0"/>
              <a:t>‹#›</a:t>
            </a:fld>
            <a:endParaRPr lang="en-US"/>
          </a:p>
        </p:txBody>
      </p:sp>
    </p:spTree>
    <p:extLst>
      <p:ext uri="{BB962C8B-B14F-4D97-AF65-F5344CB8AC3E}">
        <p14:creationId xmlns:p14="http://schemas.microsoft.com/office/powerpoint/2010/main" val="2428877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46D2663-A10E-44C0-9CB5-78CA61590AED}" type="datetimeFigureOut">
              <a:rPr lang="en-US" smtClean="0"/>
              <a:t>5/18/2020</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07D92541-6D83-4CDB-8B5F-B5D8ACA185EC}" type="slidenum">
              <a:rPr lang="en-US" smtClean="0"/>
              <a:t>‹#›</a:t>
            </a:fld>
            <a:endParaRPr lang="en-US"/>
          </a:p>
        </p:txBody>
      </p:sp>
    </p:spTree>
    <p:extLst>
      <p:ext uri="{BB962C8B-B14F-4D97-AF65-F5344CB8AC3E}">
        <p14:creationId xmlns:p14="http://schemas.microsoft.com/office/powerpoint/2010/main" val="3355329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46D2663-A10E-44C0-9CB5-78CA61590AED}" type="datetimeFigureOut">
              <a:rPr lang="en-US" smtClean="0"/>
              <a:t>5/18/2020</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07D92541-6D83-4CDB-8B5F-B5D8ACA185EC}" type="slidenum">
              <a:rPr lang="en-US" smtClean="0"/>
              <a:t>‹#›</a:t>
            </a:fld>
            <a:endParaRPr lang="en-US"/>
          </a:p>
        </p:txBody>
      </p:sp>
    </p:spTree>
    <p:extLst>
      <p:ext uri="{BB962C8B-B14F-4D97-AF65-F5344CB8AC3E}">
        <p14:creationId xmlns:p14="http://schemas.microsoft.com/office/powerpoint/2010/main" val="2872974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6D2663-A10E-44C0-9CB5-78CA61590AED}" type="datetimeFigureOut">
              <a:rPr lang="en-US" smtClean="0"/>
              <a:t>5/18/2020</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07D92541-6D83-4CDB-8B5F-B5D8ACA185EC}" type="slidenum">
              <a:rPr lang="en-US" smtClean="0"/>
              <a:t>‹#›</a:t>
            </a:fld>
            <a:endParaRPr lang="en-US"/>
          </a:p>
        </p:txBody>
      </p:sp>
    </p:spTree>
    <p:extLst>
      <p:ext uri="{BB962C8B-B14F-4D97-AF65-F5344CB8AC3E}">
        <p14:creationId xmlns:p14="http://schemas.microsoft.com/office/powerpoint/2010/main" val="2073757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46D2663-A10E-44C0-9CB5-78CA61590AED}" type="datetimeFigureOut">
              <a:rPr lang="en-US" smtClean="0"/>
              <a:t>5/18/2020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07D92541-6D83-4CDB-8B5F-B5D8ACA185EC}" type="slidenum">
              <a:rPr lang="en-US" smtClean="0"/>
              <a:t>‹#›</a:t>
            </a:fld>
            <a:endParaRPr lang="en-US"/>
          </a:p>
        </p:txBody>
      </p:sp>
    </p:spTree>
    <p:extLst>
      <p:ext uri="{BB962C8B-B14F-4D97-AF65-F5344CB8AC3E}">
        <p14:creationId xmlns:p14="http://schemas.microsoft.com/office/powerpoint/2010/main" val="1291791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46D2663-A10E-44C0-9CB5-78CA61590AED}" type="datetimeFigureOut">
              <a:rPr lang="en-US" smtClean="0"/>
              <a:t>5/18/2020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7D92541-6D83-4CDB-8B5F-B5D8ACA185EC}" type="slidenum">
              <a:rPr lang="en-US" smtClean="0"/>
              <a:t>‹#›</a:t>
            </a:fld>
            <a:endParaRPr lang="en-US"/>
          </a:p>
        </p:txBody>
      </p:sp>
    </p:spTree>
    <p:extLst>
      <p:ext uri="{BB962C8B-B14F-4D97-AF65-F5344CB8AC3E}">
        <p14:creationId xmlns:p14="http://schemas.microsoft.com/office/powerpoint/2010/main" val="2656347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A46D2663-A10E-44C0-9CB5-78CA61590AED}" type="datetimeFigureOut">
              <a:rPr lang="en-US" smtClean="0"/>
              <a:t>5/18/2020</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07D92541-6D83-4CDB-8B5F-B5D8ACA185EC}" type="slidenum">
              <a:rPr lang="en-US" smtClean="0"/>
              <a:t>‹#›</a:t>
            </a:fld>
            <a:endParaRPr lang="en-US"/>
          </a:p>
        </p:txBody>
      </p:sp>
    </p:spTree>
    <p:extLst>
      <p:ext uri="{BB962C8B-B14F-4D97-AF65-F5344CB8AC3E}">
        <p14:creationId xmlns:p14="http://schemas.microsoft.com/office/powerpoint/2010/main" val="13814368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flickr.com/photos/29623457@N02/3109074060" TargetMode="External"/><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insauga.com/5-amazing-places-to-have-afternoon-tea-outside-of-mississauga" TargetMode="External"/><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lemonscottage.blogspot.com/2014/06/iced-tea-month.html" TargetMode="External"/><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en.wikipedia.org/wiki/Teapot" TargetMode="External"/><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pxhere.com/en/photo/1188269" TargetMode="Externa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antiquesandteacups.info/2015/02/tuesday-cuppa-tea-pink-for-valentines.html" TargetMode="External"/><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illowdot21.wordpress.com/2015/04/04/if-we-were-having-coffee-april-052015-guest-post-perked-coffee-hot-toast-and-a-bump/" TargetMode="External"/><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pixnio.com/still-life/daisy-tea-cup-saucer-wood-table"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chinesegrandma.com/2010/09/cream-scones/" TargetMode="External"/><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hyperlink" Target="mailto:denise.dias@jocogov.org" TargetMode="External"/><Relationship Id="rId1" Type="http://schemas.openxmlformats.org/officeDocument/2006/relationships/slideLayout" Target="../slideLayouts/slideLayout2.xml"/><Relationship Id="rId4" Type="http://schemas.openxmlformats.org/officeDocument/2006/relationships/hyperlink" Target="http://www.antiquesandteacups.info/2014/03/tuesday-cuppa-tea-violets-and-red-coats.html"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ibiblio.org/chineseculture/contents/food/p-food-c03s01.html"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pickpik.com/tea-leaf-china-green-tea-leaves-herbal-95713"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flickr.com/photos/kake_pugh/861578268/" TargetMode="External"/><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arkansasgopwing.blogspot.com/2010_12_12_archive.html" TargetMode="External"/><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fabiusmaximus.com/2013/10/18/cosplay-occupy-tea-party-57196/" TargetMode="External"/><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en.wikipedia.org/wiki/Tea_bag" TargetMode="External"/><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commons.wikimedia.org/wiki/File:Bean_belt_(top_20_coffee_producers_2011).svg"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7ABABA7-0420-4200-9B65-1C1967CE9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317EBE3-FF86-4DA1-BC9A-331F7F214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grpSp>
        <p:nvGrpSpPr>
          <p:cNvPr id="12" name="Group 11">
            <a:extLst>
              <a:ext uri="{FF2B5EF4-FFF2-40B4-BE49-F238E27FC236}">
                <a16:creationId xmlns:a16="http://schemas.microsoft.com/office/drawing/2014/main" id="{7A03E380-9CD1-4ABA-A763-9F9D252B890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009967" y="0"/>
            <a:ext cx="6176982" cy="6853245"/>
            <a:chOff x="2487613" y="285750"/>
            <a:chExt cx="2428876" cy="5654676"/>
          </a:xfrm>
          <a:solidFill>
            <a:schemeClr val="bg2">
              <a:lumMod val="90000"/>
            </a:schemeClr>
          </a:solidFill>
        </p:grpSpPr>
        <p:sp>
          <p:nvSpPr>
            <p:cNvPr id="13" name="Freeform 11">
              <a:extLst>
                <a:ext uri="{FF2B5EF4-FFF2-40B4-BE49-F238E27FC236}">
                  <a16:creationId xmlns:a16="http://schemas.microsoft.com/office/drawing/2014/main" id="{66E01B84-4C2B-4DE5-90C8-9C4001A75B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4" name="Freeform 12">
              <a:extLst>
                <a:ext uri="{FF2B5EF4-FFF2-40B4-BE49-F238E27FC236}">
                  <a16:creationId xmlns:a16="http://schemas.microsoft.com/office/drawing/2014/main" id="{64CE5A7A-D5C5-4FE5-860C-0B5748FDEE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5" name="Freeform 13">
              <a:extLst>
                <a:ext uri="{FF2B5EF4-FFF2-40B4-BE49-F238E27FC236}">
                  <a16:creationId xmlns:a16="http://schemas.microsoft.com/office/drawing/2014/main" id="{016A7D2A-6EEA-47B8-A763-7D82E41B3C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6" name="Freeform 14">
              <a:extLst>
                <a:ext uri="{FF2B5EF4-FFF2-40B4-BE49-F238E27FC236}">
                  <a16:creationId xmlns:a16="http://schemas.microsoft.com/office/drawing/2014/main" id="{E758F6E7-6DEC-48D0-ACB1-E5E26B13E6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7" name="Freeform 15">
              <a:extLst>
                <a:ext uri="{FF2B5EF4-FFF2-40B4-BE49-F238E27FC236}">
                  <a16:creationId xmlns:a16="http://schemas.microsoft.com/office/drawing/2014/main" id="{B56657FF-C027-42E7-859B-902929B6FA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18" name="Freeform 16">
              <a:extLst>
                <a:ext uri="{FF2B5EF4-FFF2-40B4-BE49-F238E27FC236}">
                  <a16:creationId xmlns:a16="http://schemas.microsoft.com/office/drawing/2014/main" id="{79047F2A-5978-46C6-B3A2-54AAC2136B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19" name="Freeform 17">
              <a:extLst>
                <a:ext uri="{FF2B5EF4-FFF2-40B4-BE49-F238E27FC236}">
                  <a16:creationId xmlns:a16="http://schemas.microsoft.com/office/drawing/2014/main" id="{F3BE8FD1-0A72-4640-AC7A-2E057273F8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0" name="Freeform 18">
              <a:extLst>
                <a:ext uri="{FF2B5EF4-FFF2-40B4-BE49-F238E27FC236}">
                  <a16:creationId xmlns:a16="http://schemas.microsoft.com/office/drawing/2014/main" id="{752FC782-A372-4D11-B20D-958955E564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1" name="Freeform 19">
              <a:extLst>
                <a:ext uri="{FF2B5EF4-FFF2-40B4-BE49-F238E27FC236}">
                  <a16:creationId xmlns:a16="http://schemas.microsoft.com/office/drawing/2014/main" id="{AA00B2F1-BEE2-444A-8249-C8E3212CA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2" name="Freeform 20">
              <a:extLst>
                <a:ext uri="{FF2B5EF4-FFF2-40B4-BE49-F238E27FC236}">
                  <a16:creationId xmlns:a16="http://schemas.microsoft.com/office/drawing/2014/main" id="{E7F5747E-514B-4CF7-B6B0-DAD7149097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3" name="Freeform 21">
              <a:extLst>
                <a:ext uri="{FF2B5EF4-FFF2-40B4-BE49-F238E27FC236}">
                  <a16:creationId xmlns:a16="http://schemas.microsoft.com/office/drawing/2014/main" id="{931614BB-1593-40ED-8113-2BD1187055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4" name="Freeform 22">
              <a:extLst>
                <a:ext uri="{FF2B5EF4-FFF2-40B4-BE49-F238E27FC236}">
                  <a16:creationId xmlns:a16="http://schemas.microsoft.com/office/drawing/2014/main" id="{2691871F-F15C-4E19-BC9C-78E5748D74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2" name="Title 1">
            <a:extLst>
              <a:ext uri="{FF2B5EF4-FFF2-40B4-BE49-F238E27FC236}">
                <a16:creationId xmlns:a16="http://schemas.microsoft.com/office/drawing/2014/main" id="{25D7C2A2-5F81-4A64-808A-44F5A0C00022}"/>
              </a:ext>
            </a:extLst>
          </p:cNvPr>
          <p:cNvSpPr>
            <a:spLocks noGrp="1"/>
          </p:cNvSpPr>
          <p:nvPr>
            <p:ph type="ctrTitle"/>
          </p:nvPr>
        </p:nvSpPr>
        <p:spPr>
          <a:xfrm>
            <a:off x="1304103" y="1318591"/>
            <a:ext cx="5800929" cy="4220820"/>
          </a:xfrm>
        </p:spPr>
        <p:txBody>
          <a:bodyPr anchor="ctr">
            <a:normAutofit/>
          </a:bodyPr>
          <a:lstStyle/>
          <a:p>
            <a:pPr algn="r"/>
            <a:r>
              <a:rPr lang="en-US" sz="6600" b="1">
                <a:solidFill>
                  <a:schemeClr val="tx2">
                    <a:lumMod val="75000"/>
                  </a:schemeClr>
                </a:solidFill>
                <a:latin typeface="+mn-lt"/>
              </a:rPr>
              <a:t>Tea Time Traditions</a:t>
            </a:r>
          </a:p>
        </p:txBody>
      </p:sp>
      <p:sp>
        <p:nvSpPr>
          <p:cNvPr id="3" name="Subtitle 2">
            <a:extLst>
              <a:ext uri="{FF2B5EF4-FFF2-40B4-BE49-F238E27FC236}">
                <a16:creationId xmlns:a16="http://schemas.microsoft.com/office/drawing/2014/main" id="{7164B4B9-141B-48B5-8136-890640AC6CEC}"/>
              </a:ext>
            </a:extLst>
          </p:cNvPr>
          <p:cNvSpPr>
            <a:spLocks noGrp="1"/>
          </p:cNvSpPr>
          <p:nvPr>
            <p:ph type="subTitle" idx="1"/>
          </p:nvPr>
        </p:nvSpPr>
        <p:spPr>
          <a:xfrm>
            <a:off x="7855048" y="1871831"/>
            <a:ext cx="3084569" cy="3199806"/>
          </a:xfrm>
        </p:spPr>
        <p:txBody>
          <a:bodyPr anchor="ctr">
            <a:normAutofit/>
          </a:bodyPr>
          <a:lstStyle/>
          <a:p>
            <a:r>
              <a:rPr lang="en-US">
                <a:solidFill>
                  <a:schemeClr val="tx2">
                    <a:lumMod val="75000"/>
                  </a:schemeClr>
                </a:solidFill>
              </a:rPr>
              <a:t>Denise G. Dias</a:t>
            </a:r>
          </a:p>
          <a:p>
            <a:r>
              <a:rPr lang="en-US">
                <a:solidFill>
                  <a:schemeClr val="tx2">
                    <a:lumMod val="75000"/>
                  </a:schemeClr>
                </a:solidFill>
              </a:rPr>
              <a:t>Johnson Co. Extension Agent</a:t>
            </a:r>
          </a:p>
          <a:p>
            <a:r>
              <a:rPr lang="en-US">
                <a:solidFill>
                  <a:schemeClr val="tx2">
                    <a:lumMod val="75000"/>
                  </a:schemeClr>
                </a:solidFill>
              </a:rPr>
              <a:t>Family &amp; Consumer Sciences</a:t>
            </a:r>
          </a:p>
        </p:txBody>
      </p:sp>
      <p:cxnSp>
        <p:nvCxnSpPr>
          <p:cNvPr id="26" name="Straight Connector 25">
            <a:extLst>
              <a:ext uri="{FF2B5EF4-FFF2-40B4-BE49-F238E27FC236}">
                <a16:creationId xmlns:a16="http://schemas.microsoft.com/office/drawing/2014/main" id="{34D43EC1-35FA-4FC3-8526-F655CEB09D9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7196" y="1871831"/>
            <a:ext cx="0" cy="3200400"/>
          </a:xfrm>
          <a:prstGeom prst="line">
            <a:avLst/>
          </a:prstGeom>
          <a:ln w="1587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12400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BA7B1-F656-4381-A19B-3F91E9146AA4}"/>
              </a:ext>
            </a:extLst>
          </p:cNvPr>
          <p:cNvSpPr>
            <a:spLocks noGrp="1"/>
          </p:cNvSpPr>
          <p:nvPr>
            <p:ph type="title"/>
          </p:nvPr>
        </p:nvSpPr>
        <p:spPr>
          <a:xfrm>
            <a:off x="1687669" y="624110"/>
            <a:ext cx="4137059" cy="1280890"/>
          </a:xfrm>
        </p:spPr>
        <p:txBody>
          <a:bodyPr>
            <a:normAutofit/>
          </a:bodyPr>
          <a:lstStyle/>
          <a:p>
            <a:r>
              <a:rPr lang="en-US" sz="3200"/>
              <a:t>The Tea Market</a:t>
            </a:r>
          </a:p>
        </p:txBody>
      </p:sp>
      <p:sp>
        <p:nvSpPr>
          <p:cNvPr id="3" name="Content Placeholder 2">
            <a:extLst>
              <a:ext uri="{FF2B5EF4-FFF2-40B4-BE49-F238E27FC236}">
                <a16:creationId xmlns:a16="http://schemas.microsoft.com/office/drawing/2014/main" id="{B471B2E2-B835-4D15-BBD2-CEE7C8DDDBAE}"/>
              </a:ext>
            </a:extLst>
          </p:cNvPr>
          <p:cNvSpPr>
            <a:spLocks noGrp="1"/>
          </p:cNvSpPr>
          <p:nvPr>
            <p:ph idx="1"/>
          </p:nvPr>
        </p:nvSpPr>
        <p:spPr>
          <a:xfrm>
            <a:off x="1683956" y="2133600"/>
            <a:ext cx="4140772" cy="3777622"/>
          </a:xfrm>
        </p:spPr>
        <p:txBody>
          <a:bodyPr>
            <a:normAutofit/>
          </a:bodyPr>
          <a:lstStyle/>
          <a:p>
            <a:pPr>
              <a:lnSpc>
                <a:spcPct val="90000"/>
              </a:lnSpc>
            </a:pPr>
            <a:r>
              <a:rPr lang="en-US" sz="1500">
                <a:solidFill>
                  <a:srgbClr val="000000"/>
                </a:solidFill>
              </a:rPr>
              <a:t>Black Tea – 90% in US – fully oxidized and fermented</a:t>
            </a:r>
          </a:p>
          <a:p>
            <a:pPr>
              <a:lnSpc>
                <a:spcPct val="90000"/>
              </a:lnSpc>
            </a:pPr>
            <a:r>
              <a:rPr lang="en-US" sz="1500">
                <a:solidFill>
                  <a:srgbClr val="000000"/>
                </a:solidFill>
              </a:rPr>
              <a:t>Green Tea – not oxidized, reduces cancer risk</a:t>
            </a:r>
          </a:p>
          <a:p>
            <a:pPr>
              <a:lnSpc>
                <a:spcPct val="90000"/>
              </a:lnSpc>
            </a:pPr>
            <a:r>
              <a:rPr lang="en-US" sz="1500">
                <a:solidFill>
                  <a:srgbClr val="000000"/>
                </a:solidFill>
              </a:rPr>
              <a:t>Oolong Tea – partly oxidized a cross between black and green tea</a:t>
            </a:r>
          </a:p>
          <a:p>
            <a:pPr>
              <a:lnSpc>
                <a:spcPct val="90000"/>
              </a:lnSpc>
            </a:pPr>
            <a:r>
              <a:rPr lang="en-US" sz="1500">
                <a:solidFill>
                  <a:srgbClr val="000000"/>
                </a:solidFill>
              </a:rPr>
              <a:t>White Tea – dried, not processed at all - delicate color and taste</a:t>
            </a:r>
          </a:p>
          <a:p>
            <a:pPr>
              <a:lnSpc>
                <a:spcPct val="90000"/>
              </a:lnSpc>
            </a:pPr>
            <a:r>
              <a:rPr lang="en-US" sz="1500">
                <a:solidFill>
                  <a:srgbClr val="000000"/>
                </a:solidFill>
              </a:rPr>
              <a:t>Flavored Teas – flavor added to the tea (Earl Grey-bergamot oil)</a:t>
            </a:r>
          </a:p>
          <a:p>
            <a:pPr>
              <a:lnSpc>
                <a:spcPct val="90000"/>
              </a:lnSpc>
            </a:pPr>
            <a:r>
              <a:rPr lang="en-US" sz="1500">
                <a:solidFill>
                  <a:srgbClr val="000000"/>
                </a:solidFill>
              </a:rPr>
              <a:t>Herbal Teas – Not from tea leaves.  Berries, flowers peels, seeds and other plant leaves. </a:t>
            </a:r>
          </a:p>
        </p:txBody>
      </p:sp>
      <p:pic>
        <p:nvPicPr>
          <p:cNvPr id="5" name="Picture 4">
            <a:extLst>
              <a:ext uri="{FF2B5EF4-FFF2-40B4-BE49-F238E27FC236}">
                <a16:creationId xmlns:a16="http://schemas.microsoft.com/office/drawing/2014/main" id="{6025A001-997B-449D-9A68-B5AC7806698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091916" y="1735709"/>
            <a:ext cx="5451627" cy="3066540"/>
          </a:xfrm>
          <a:prstGeom prst="rect">
            <a:avLst/>
          </a:prstGeom>
        </p:spPr>
      </p:pic>
    </p:spTree>
    <p:extLst>
      <p:ext uri="{BB962C8B-B14F-4D97-AF65-F5344CB8AC3E}">
        <p14:creationId xmlns:p14="http://schemas.microsoft.com/office/powerpoint/2010/main" val="28936657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E4533-7ABC-4CAA-9F3C-9FA8A24E9896}"/>
              </a:ext>
            </a:extLst>
          </p:cNvPr>
          <p:cNvSpPr>
            <a:spLocks noGrp="1"/>
          </p:cNvSpPr>
          <p:nvPr>
            <p:ph type="title"/>
          </p:nvPr>
        </p:nvSpPr>
        <p:spPr>
          <a:xfrm>
            <a:off x="1687669" y="624110"/>
            <a:ext cx="4137059" cy="1280890"/>
          </a:xfrm>
        </p:spPr>
        <p:txBody>
          <a:bodyPr>
            <a:normAutofit/>
          </a:bodyPr>
          <a:lstStyle/>
          <a:p>
            <a:r>
              <a:rPr lang="en-US" sz="3200"/>
              <a:t>Consumption of Tea</a:t>
            </a:r>
          </a:p>
        </p:txBody>
      </p:sp>
      <p:sp>
        <p:nvSpPr>
          <p:cNvPr id="3" name="Content Placeholder 2">
            <a:extLst>
              <a:ext uri="{FF2B5EF4-FFF2-40B4-BE49-F238E27FC236}">
                <a16:creationId xmlns:a16="http://schemas.microsoft.com/office/drawing/2014/main" id="{51E1F98E-69BB-4379-91FA-644975AD99C6}"/>
              </a:ext>
            </a:extLst>
          </p:cNvPr>
          <p:cNvSpPr>
            <a:spLocks noGrp="1"/>
          </p:cNvSpPr>
          <p:nvPr>
            <p:ph idx="1"/>
          </p:nvPr>
        </p:nvSpPr>
        <p:spPr>
          <a:xfrm>
            <a:off x="1683956" y="2133600"/>
            <a:ext cx="4140772" cy="3777622"/>
          </a:xfrm>
        </p:spPr>
        <p:txBody>
          <a:bodyPr>
            <a:normAutofit/>
          </a:bodyPr>
          <a:lstStyle/>
          <a:p>
            <a:r>
              <a:rPr lang="en-US" sz="1600">
                <a:solidFill>
                  <a:schemeClr val="tx1"/>
                </a:solidFill>
              </a:rPr>
              <a:t>Half the population drinks tea daily</a:t>
            </a:r>
          </a:p>
          <a:p>
            <a:r>
              <a:rPr lang="en-US" sz="1600">
                <a:solidFill>
                  <a:schemeClr val="tx1"/>
                </a:solidFill>
              </a:rPr>
              <a:t>Americans drink 80% of their tea over ice</a:t>
            </a:r>
          </a:p>
          <a:p>
            <a:r>
              <a:rPr lang="en-US" sz="1600">
                <a:solidFill>
                  <a:schemeClr val="tx1"/>
                </a:solidFill>
              </a:rPr>
              <a:t>Ready to drink teas have gained popularity in recent years</a:t>
            </a:r>
          </a:p>
        </p:txBody>
      </p:sp>
      <p:pic>
        <p:nvPicPr>
          <p:cNvPr id="5" name="Picture 4">
            <a:extLst>
              <a:ext uri="{FF2B5EF4-FFF2-40B4-BE49-F238E27FC236}">
                <a16:creationId xmlns:a16="http://schemas.microsoft.com/office/drawing/2014/main" id="{4742D963-6CF2-4B1A-B73D-0B87918F1E45}"/>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5000" r="16564" b="-1"/>
          <a:stretch/>
        </p:blipFill>
        <p:spPr>
          <a:xfrm>
            <a:off x="6091916" y="645106"/>
            <a:ext cx="5451627" cy="5247747"/>
          </a:xfrm>
          <a:prstGeom prst="rect">
            <a:avLst/>
          </a:prstGeom>
        </p:spPr>
      </p:pic>
    </p:spTree>
    <p:extLst>
      <p:ext uri="{BB962C8B-B14F-4D97-AF65-F5344CB8AC3E}">
        <p14:creationId xmlns:p14="http://schemas.microsoft.com/office/powerpoint/2010/main" val="16173738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761AE-FA62-48DE-9D8E-731CDF8B7F70}"/>
              </a:ext>
            </a:extLst>
          </p:cNvPr>
          <p:cNvSpPr>
            <a:spLocks noGrp="1"/>
          </p:cNvSpPr>
          <p:nvPr>
            <p:ph type="title"/>
          </p:nvPr>
        </p:nvSpPr>
        <p:spPr>
          <a:xfrm>
            <a:off x="2592925" y="624110"/>
            <a:ext cx="8911687" cy="1280890"/>
          </a:xfrm>
        </p:spPr>
        <p:txBody>
          <a:bodyPr/>
          <a:lstStyle/>
          <a:p>
            <a:r>
              <a:rPr lang="en-US"/>
              <a:t>Nutrition &amp; Health Qualities</a:t>
            </a:r>
            <a:endParaRPr lang="en-US" dirty="0"/>
          </a:p>
        </p:txBody>
      </p:sp>
      <p:sp>
        <p:nvSpPr>
          <p:cNvPr id="3" name="Content Placeholder 2">
            <a:extLst>
              <a:ext uri="{FF2B5EF4-FFF2-40B4-BE49-F238E27FC236}">
                <a16:creationId xmlns:a16="http://schemas.microsoft.com/office/drawing/2014/main" id="{DC570368-7154-413C-AF6A-94D3A8649B6A}"/>
              </a:ext>
            </a:extLst>
          </p:cNvPr>
          <p:cNvSpPr>
            <a:spLocks noGrp="1"/>
          </p:cNvSpPr>
          <p:nvPr>
            <p:ph idx="1"/>
          </p:nvPr>
        </p:nvSpPr>
        <p:spPr>
          <a:xfrm>
            <a:off x="2589212" y="2133600"/>
            <a:ext cx="8915400" cy="3777622"/>
          </a:xfrm>
        </p:spPr>
        <p:txBody>
          <a:bodyPr/>
          <a:lstStyle/>
          <a:p>
            <a:r>
              <a:rPr lang="en-US"/>
              <a:t>Contains no sodium, fat, carbonation, sugar and is virtually calorie free</a:t>
            </a:r>
          </a:p>
          <a:p>
            <a:r>
              <a:rPr lang="en-US"/>
              <a:t>Tea contains tannins which are know antioxidants and protectors against cancer initiation and promotion.</a:t>
            </a:r>
          </a:p>
          <a:p>
            <a:r>
              <a:rPr lang="en-US"/>
              <a:t>Green tea offers the most protection</a:t>
            </a:r>
          </a:p>
          <a:p>
            <a:r>
              <a:rPr lang="en-US"/>
              <a:t>Black &amp; Green teas may keep LDL Cholesterol from binding to the artery walls lowering the risk of heart disease</a:t>
            </a:r>
          </a:p>
          <a:p>
            <a:r>
              <a:rPr lang="en-US"/>
              <a:t>Reduces Plaque formation on teeth </a:t>
            </a:r>
          </a:p>
          <a:p>
            <a:r>
              <a:rPr lang="en-US"/>
              <a:t>Helps people to increase water intake</a:t>
            </a:r>
          </a:p>
          <a:p>
            <a:endParaRPr lang="en-US"/>
          </a:p>
          <a:p>
            <a:pPr marL="0" indent="0">
              <a:buNone/>
            </a:pPr>
            <a:endParaRPr lang="en-US" dirty="0"/>
          </a:p>
        </p:txBody>
      </p:sp>
    </p:spTree>
    <p:extLst>
      <p:ext uri="{BB962C8B-B14F-4D97-AF65-F5344CB8AC3E}">
        <p14:creationId xmlns:p14="http://schemas.microsoft.com/office/powerpoint/2010/main" val="710817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669C0-7AD6-415D-AA9C-4B815330EFD5}"/>
              </a:ext>
            </a:extLst>
          </p:cNvPr>
          <p:cNvSpPr>
            <a:spLocks noGrp="1"/>
          </p:cNvSpPr>
          <p:nvPr>
            <p:ph type="title"/>
          </p:nvPr>
        </p:nvSpPr>
        <p:spPr/>
        <p:txBody>
          <a:bodyPr/>
          <a:lstStyle/>
          <a:p>
            <a:r>
              <a:rPr lang="en-US" dirty="0"/>
              <a:t>More Health Qualities to Note…</a:t>
            </a:r>
          </a:p>
        </p:txBody>
      </p:sp>
      <p:sp>
        <p:nvSpPr>
          <p:cNvPr id="3" name="Content Placeholder 2">
            <a:extLst>
              <a:ext uri="{FF2B5EF4-FFF2-40B4-BE49-F238E27FC236}">
                <a16:creationId xmlns:a16="http://schemas.microsoft.com/office/drawing/2014/main" id="{5D0ACAAF-8D59-41B3-935A-3EDE7F7D3167}"/>
              </a:ext>
            </a:extLst>
          </p:cNvPr>
          <p:cNvSpPr>
            <a:spLocks noGrp="1"/>
          </p:cNvSpPr>
          <p:nvPr>
            <p:ph idx="1"/>
          </p:nvPr>
        </p:nvSpPr>
        <p:spPr/>
        <p:txBody>
          <a:bodyPr/>
          <a:lstStyle/>
          <a:p>
            <a:r>
              <a:rPr lang="en-US" dirty="0"/>
              <a:t>Tea contains fluoride and can strengthen tooth enamel which helps to prevent tooth decay and loss</a:t>
            </a:r>
          </a:p>
          <a:p>
            <a:r>
              <a:rPr lang="en-US" dirty="0"/>
              <a:t>Tea can stain and discolor teethe</a:t>
            </a:r>
          </a:p>
          <a:p>
            <a:r>
              <a:rPr lang="en-US" dirty="0"/>
              <a:t>Is a diuretic and increases urination</a:t>
            </a:r>
          </a:p>
          <a:p>
            <a:r>
              <a:rPr lang="en-US" dirty="0"/>
              <a:t>The tannins in tea prevent iron absorption in the body. Consider your entire diet when deciding to eliminate foods from it.  When in doubt talk to a dietician.</a:t>
            </a:r>
          </a:p>
          <a:p>
            <a:endParaRPr lang="en-US" dirty="0"/>
          </a:p>
        </p:txBody>
      </p:sp>
    </p:spTree>
    <p:extLst>
      <p:ext uri="{BB962C8B-B14F-4D97-AF65-F5344CB8AC3E}">
        <p14:creationId xmlns:p14="http://schemas.microsoft.com/office/powerpoint/2010/main" val="34506334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E9929-EC09-4A28-8D68-06CF2538827A}"/>
              </a:ext>
            </a:extLst>
          </p:cNvPr>
          <p:cNvSpPr>
            <a:spLocks noGrp="1"/>
          </p:cNvSpPr>
          <p:nvPr>
            <p:ph type="title"/>
          </p:nvPr>
        </p:nvSpPr>
        <p:spPr>
          <a:xfrm>
            <a:off x="2592926" y="624110"/>
            <a:ext cx="4790008" cy="1280890"/>
          </a:xfrm>
        </p:spPr>
        <p:txBody>
          <a:bodyPr>
            <a:normAutofit/>
          </a:bodyPr>
          <a:lstStyle/>
          <a:p>
            <a:r>
              <a:rPr lang="en-US"/>
              <a:t>Making Iced Tea</a:t>
            </a:r>
            <a:endParaRPr lang="en-US" dirty="0"/>
          </a:p>
        </p:txBody>
      </p:sp>
      <p:sp>
        <p:nvSpPr>
          <p:cNvPr id="3" name="Content Placeholder 2">
            <a:extLst>
              <a:ext uri="{FF2B5EF4-FFF2-40B4-BE49-F238E27FC236}">
                <a16:creationId xmlns:a16="http://schemas.microsoft.com/office/drawing/2014/main" id="{EEB57424-E03C-47EE-9CCD-57919A440804}"/>
              </a:ext>
            </a:extLst>
          </p:cNvPr>
          <p:cNvSpPr>
            <a:spLocks noGrp="1"/>
          </p:cNvSpPr>
          <p:nvPr>
            <p:ph idx="1"/>
          </p:nvPr>
        </p:nvSpPr>
        <p:spPr>
          <a:xfrm>
            <a:off x="2589213" y="2040467"/>
            <a:ext cx="4802188" cy="3870755"/>
          </a:xfrm>
        </p:spPr>
        <p:txBody>
          <a:bodyPr>
            <a:normAutofit/>
          </a:bodyPr>
          <a:lstStyle/>
          <a:p>
            <a:pPr marL="0" indent="0">
              <a:lnSpc>
                <a:spcPct val="90000"/>
              </a:lnSpc>
              <a:buNone/>
            </a:pPr>
            <a:r>
              <a:rPr lang="en-US" sz="1300" b="1"/>
              <a:t>Recommendations for Iced Tea Safety</a:t>
            </a:r>
            <a:endParaRPr lang="en-US" sz="1300"/>
          </a:p>
          <a:p>
            <a:pPr marL="0" indent="0">
              <a:lnSpc>
                <a:spcPct val="90000"/>
              </a:lnSpc>
              <a:buNone/>
            </a:pPr>
            <a:r>
              <a:rPr lang="en-US" sz="1300"/>
              <a:t>* Iced tea should be brewed at 195 F for 3-5 minutes.</a:t>
            </a:r>
          </a:p>
          <a:p>
            <a:pPr marL="0" indent="0">
              <a:lnSpc>
                <a:spcPct val="90000"/>
              </a:lnSpc>
              <a:buNone/>
            </a:pPr>
            <a:r>
              <a:rPr lang="en-US" sz="1300"/>
              <a:t>* Iced tea should be stored for no longer than 8 hours.</a:t>
            </a:r>
          </a:p>
          <a:p>
            <a:pPr marL="0" indent="0">
              <a:lnSpc>
                <a:spcPct val="90000"/>
              </a:lnSpc>
              <a:buNone/>
            </a:pPr>
            <a:r>
              <a:rPr lang="en-US" sz="1300"/>
              <a:t>* The tea brewer, storage dispenser, and faucet should be cleaned daily.</a:t>
            </a:r>
          </a:p>
          <a:p>
            <a:pPr marL="0" indent="0">
              <a:lnSpc>
                <a:spcPct val="90000"/>
              </a:lnSpc>
              <a:buNone/>
            </a:pPr>
            <a:r>
              <a:rPr lang="en-US" sz="1300"/>
              <a:t>The CDC stated that redesigning tea dispensers to be more easily dismantled and cleaned could further reduce the theoretical risk of bacterial contamination of iced tea.</a:t>
            </a:r>
          </a:p>
          <a:p>
            <a:pPr marL="0" indent="0">
              <a:lnSpc>
                <a:spcPct val="90000"/>
              </a:lnSpc>
              <a:buNone/>
            </a:pPr>
            <a:r>
              <a:rPr lang="en-US" sz="1300" b="1"/>
              <a:t>Sun Tea</a:t>
            </a:r>
            <a:endParaRPr lang="en-US" sz="1300"/>
          </a:p>
          <a:p>
            <a:pPr marL="0" indent="0">
              <a:lnSpc>
                <a:spcPct val="90000"/>
              </a:lnSpc>
              <a:buNone/>
            </a:pPr>
            <a:r>
              <a:rPr lang="en-US" sz="1300"/>
              <a:t>According to the CDC, “The practice of making ‘sun tea’ by steeping tea bags in a container of water in the sun may be higher theoretical risk than brewing tea at higher temperatures because it provides an environment where bacteria are more likely to survive and multiply.</a:t>
            </a:r>
          </a:p>
          <a:p>
            <a:pPr>
              <a:lnSpc>
                <a:spcPct val="90000"/>
              </a:lnSpc>
            </a:pPr>
            <a:endParaRPr lang="en-US" sz="1300"/>
          </a:p>
        </p:txBody>
      </p:sp>
      <p:pic>
        <p:nvPicPr>
          <p:cNvPr id="5" name="Picture 4">
            <a:extLst>
              <a:ext uri="{FF2B5EF4-FFF2-40B4-BE49-F238E27FC236}">
                <a16:creationId xmlns:a16="http://schemas.microsoft.com/office/drawing/2014/main" id="{73C67DD9-4043-498D-87C8-A7027B3B41B1}"/>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6928" r="2762" b="-1"/>
          <a:stretch/>
        </p:blipFill>
        <p:spPr>
          <a:xfrm>
            <a:off x="7736146" y="711199"/>
            <a:ext cx="3768466" cy="5419237"/>
          </a:xfrm>
          <a:prstGeom prst="rect">
            <a:avLst/>
          </a:prstGeom>
        </p:spPr>
      </p:pic>
    </p:spTree>
    <p:extLst>
      <p:ext uri="{BB962C8B-B14F-4D97-AF65-F5344CB8AC3E}">
        <p14:creationId xmlns:p14="http://schemas.microsoft.com/office/powerpoint/2010/main" val="16757241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2A80D-BE3D-490E-9441-BAD3AA10FD49}"/>
              </a:ext>
            </a:extLst>
          </p:cNvPr>
          <p:cNvSpPr>
            <a:spLocks noGrp="1"/>
          </p:cNvSpPr>
          <p:nvPr>
            <p:ph type="title"/>
          </p:nvPr>
        </p:nvSpPr>
        <p:spPr>
          <a:xfrm>
            <a:off x="1687669" y="624110"/>
            <a:ext cx="4137059" cy="1280890"/>
          </a:xfrm>
        </p:spPr>
        <p:txBody>
          <a:bodyPr>
            <a:normAutofit/>
          </a:bodyPr>
          <a:lstStyle/>
          <a:p>
            <a:r>
              <a:rPr lang="en-US" sz="3200"/>
              <a:t>Perfect Pot of tea</a:t>
            </a:r>
          </a:p>
        </p:txBody>
      </p:sp>
      <p:sp>
        <p:nvSpPr>
          <p:cNvPr id="3" name="Content Placeholder 2">
            <a:extLst>
              <a:ext uri="{FF2B5EF4-FFF2-40B4-BE49-F238E27FC236}">
                <a16:creationId xmlns:a16="http://schemas.microsoft.com/office/drawing/2014/main" id="{2CECA1E1-BA94-4C0E-BF23-0C11D5532F29}"/>
              </a:ext>
            </a:extLst>
          </p:cNvPr>
          <p:cNvSpPr>
            <a:spLocks noGrp="1"/>
          </p:cNvSpPr>
          <p:nvPr>
            <p:ph idx="1"/>
          </p:nvPr>
        </p:nvSpPr>
        <p:spPr>
          <a:xfrm>
            <a:off x="1683956" y="2133600"/>
            <a:ext cx="4140772" cy="3777622"/>
          </a:xfrm>
        </p:spPr>
        <p:txBody>
          <a:bodyPr>
            <a:normAutofit/>
          </a:bodyPr>
          <a:lstStyle/>
          <a:p>
            <a:r>
              <a:rPr lang="en-US" sz="1600">
                <a:solidFill>
                  <a:schemeClr val="tx1"/>
                </a:solidFill>
              </a:rPr>
              <a:t>Always start with fresh cold water</a:t>
            </a:r>
          </a:p>
          <a:p>
            <a:r>
              <a:rPr lang="en-US" sz="1600">
                <a:solidFill>
                  <a:schemeClr val="tx1"/>
                </a:solidFill>
              </a:rPr>
              <a:t>Brew in a clean glass, pottery or china tea pot</a:t>
            </a:r>
          </a:p>
          <a:p>
            <a:r>
              <a:rPr lang="en-US" sz="1600">
                <a:solidFill>
                  <a:schemeClr val="tx1"/>
                </a:solidFill>
              </a:rPr>
              <a:t>Warm the tea pot with warm water before adding in the boiling water or tea leaves</a:t>
            </a:r>
          </a:p>
          <a:p>
            <a:r>
              <a:rPr lang="en-US" sz="1600">
                <a:solidFill>
                  <a:schemeClr val="tx1"/>
                </a:solidFill>
              </a:rPr>
              <a:t>1 ½ teaspoons of loose tea per cup of water</a:t>
            </a:r>
          </a:p>
          <a:p>
            <a:r>
              <a:rPr lang="en-US" sz="1600">
                <a:solidFill>
                  <a:schemeClr val="tx1"/>
                </a:solidFill>
              </a:rPr>
              <a:t>Brew from 3-5 minutes, remove tea leaves (bitter)</a:t>
            </a:r>
          </a:p>
          <a:p>
            <a:r>
              <a:rPr lang="en-US" sz="1600">
                <a:solidFill>
                  <a:schemeClr val="tx1"/>
                </a:solidFill>
              </a:rPr>
              <a:t>Green and Oolong teas take 2-3 minutes to brew</a:t>
            </a:r>
          </a:p>
        </p:txBody>
      </p:sp>
      <p:pic>
        <p:nvPicPr>
          <p:cNvPr id="5" name="Picture 4">
            <a:extLst>
              <a:ext uri="{FF2B5EF4-FFF2-40B4-BE49-F238E27FC236}">
                <a16:creationId xmlns:a16="http://schemas.microsoft.com/office/drawing/2014/main" id="{8B34979F-9B66-4A80-B59C-F686726517A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3388" b="1"/>
          <a:stretch/>
        </p:blipFill>
        <p:spPr>
          <a:xfrm>
            <a:off x="6091916" y="645106"/>
            <a:ext cx="5451627" cy="5247747"/>
          </a:xfrm>
          <a:prstGeom prst="rect">
            <a:avLst/>
          </a:prstGeom>
        </p:spPr>
      </p:pic>
    </p:spTree>
    <p:extLst>
      <p:ext uri="{BB962C8B-B14F-4D97-AF65-F5344CB8AC3E}">
        <p14:creationId xmlns:p14="http://schemas.microsoft.com/office/powerpoint/2010/main" val="767808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F4C104D-5F30-4811-9376-566B26E4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749C05-D638-45A5-BE8A-9CA9E5C3C25A}"/>
              </a:ext>
            </a:extLst>
          </p:cNvPr>
          <p:cNvSpPr>
            <a:spLocks noGrp="1"/>
          </p:cNvSpPr>
          <p:nvPr>
            <p:ph type="title"/>
          </p:nvPr>
        </p:nvSpPr>
        <p:spPr>
          <a:xfrm>
            <a:off x="649224" y="645106"/>
            <a:ext cx="3650279" cy="1259894"/>
          </a:xfrm>
        </p:spPr>
        <p:txBody>
          <a:bodyPr>
            <a:normAutofit/>
          </a:bodyPr>
          <a:lstStyle/>
          <a:p>
            <a:r>
              <a:rPr lang="en-US" dirty="0" err="1"/>
              <a:t>Elevenses</a:t>
            </a:r>
            <a:endParaRPr lang="en-US" dirty="0"/>
          </a:p>
        </p:txBody>
      </p:sp>
      <p:sp>
        <p:nvSpPr>
          <p:cNvPr id="12" name="Rectangle 11">
            <a:extLst>
              <a:ext uri="{FF2B5EF4-FFF2-40B4-BE49-F238E27FC236}">
                <a16:creationId xmlns:a16="http://schemas.microsoft.com/office/drawing/2014/main" id="{0815E34B-5D02-4E01-A936-E8E1C0AB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AF3368BB-36AA-43CD-9564-EA1A2C3E0478}"/>
              </a:ext>
            </a:extLst>
          </p:cNvPr>
          <p:cNvSpPr>
            <a:spLocks noGrp="1"/>
          </p:cNvSpPr>
          <p:nvPr>
            <p:ph idx="1"/>
          </p:nvPr>
        </p:nvSpPr>
        <p:spPr>
          <a:xfrm>
            <a:off x="649225" y="2133600"/>
            <a:ext cx="3650278" cy="3759253"/>
          </a:xfrm>
        </p:spPr>
        <p:txBody>
          <a:bodyPr>
            <a:normAutofit/>
          </a:bodyPr>
          <a:lstStyle/>
          <a:p>
            <a:r>
              <a:rPr lang="en-US" dirty="0"/>
              <a:t>British tradition of stopping mid morning for a cup of tea and a light snack</a:t>
            </a:r>
          </a:p>
          <a:p>
            <a:r>
              <a:rPr lang="en-US" dirty="0"/>
              <a:t>Crackers spread with cream cheese and jam</a:t>
            </a:r>
          </a:p>
          <a:p>
            <a:r>
              <a:rPr lang="en-US" dirty="0"/>
              <a:t>Bran or fruit muffins</a:t>
            </a:r>
          </a:p>
          <a:p>
            <a:r>
              <a:rPr lang="en-US" dirty="0"/>
              <a:t>Fruit juice</a:t>
            </a:r>
          </a:p>
        </p:txBody>
      </p:sp>
      <p:pic>
        <p:nvPicPr>
          <p:cNvPr id="5" name="Picture 4">
            <a:extLst>
              <a:ext uri="{FF2B5EF4-FFF2-40B4-BE49-F238E27FC236}">
                <a16:creationId xmlns:a16="http://schemas.microsoft.com/office/drawing/2014/main" id="{0D8D7A20-7E4C-456F-86C3-D24A9B26CB9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619543" y="945710"/>
            <a:ext cx="6953577" cy="4641512"/>
          </a:xfrm>
          <a:prstGeom prst="rect">
            <a:avLst/>
          </a:prstGeom>
        </p:spPr>
      </p:pic>
      <p:sp>
        <p:nvSpPr>
          <p:cNvPr id="14" name="Freeform 11">
            <a:extLst>
              <a:ext uri="{FF2B5EF4-FFF2-40B4-BE49-F238E27FC236}">
                <a16:creationId xmlns:a16="http://schemas.microsoft.com/office/drawing/2014/main" id="{7DE3414B-B032-4710-A468-D3285E38C5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2083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D371B-13E5-4449-9016-429ED829B7F5}"/>
              </a:ext>
            </a:extLst>
          </p:cNvPr>
          <p:cNvSpPr>
            <a:spLocks noGrp="1"/>
          </p:cNvSpPr>
          <p:nvPr>
            <p:ph type="title"/>
          </p:nvPr>
        </p:nvSpPr>
        <p:spPr>
          <a:xfrm>
            <a:off x="1687669" y="624110"/>
            <a:ext cx="4137059" cy="1280890"/>
          </a:xfrm>
        </p:spPr>
        <p:txBody>
          <a:bodyPr>
            <a:normAutofit/>
          </a:bodyPr>
          <a:lstStyle/>
          <a:p>
            <a:r>
              <a:rPr lang="en-US" sz="3200"/>
              <a:t>Afternoon Tea</a:t>
            </a:r>
          </a:p>
        </p:txBody>
      </p:sp>
      <p:sp>
        <p:nvSpPr>
          <p:cNvPr id="3" name="Content Placeholder 2">
            <a:extLst>
              <a:ext uri="{FF2B5EF4-FFF2-40B4-BE49-F238E27FC236}">
                <a16:creationId xmlns:a16="http://schemas.microsoft.com/office/drawing/2014/main" id="{886AD269-DFC8-4893-A184-0CCCDEC2B7B5}"/>
              </a:ext>
            </a:extLst>
          </p:cNvPr>
          <p:cNvSpPr>
            <a:spLocks noGrp="1"/>
          </p:cNvSpPr>
          <p:nvPr>
            <p:ph idx="1"/>
          </p:nvPr>
        </p:nvSpPr>
        <p:spPr>
          <a:xfrm>
            <a:off x="1683956" y="2133600"/>
            <a:ext cx="4140772" cy="3777622"/>
          </a:xfrm>
        </p:spPr>
        <p:txBody>
          <a:bodyPr>
            <a:normAutofit/>
          </a:bodyPr>
          <a:lstStyle/>
          <a:p>
            <a:pPr>
              <a:lnSpc>
                <a:spcPct val="90000"/>
              </a:lnSpc>
            </a:pPr>
            <a:r>
              <a:rPr lang="en-US" sz="1500">
                <a:solidFill>
                  <a:srgbClr val="000000"/>
                </a:solidFill>
              </a:rPr>
              <a:t>Inspired by Anna. Duchess if Bedford in mid 18</a:t>
            </a:r>
            <a:r>
              <a:rPr lang="en-US" sz="1500" baseline="30000">
                <a:solidFill>
                  <a:srgbClr val="000000"/>
                </a:solidFill>
              </a:rPr>
              <a:t>th</a:t>
            </a:r>
            <a:r>
              <a:rPr lang="en-US" sz="1500">
                <a:solidFill>
                  <a:srgbClr val="000000"/>
                </a:solidFill>
              </a:rPr>
              <a:t> century (3 - 4 pm)</a:t>
            </a:r>
          </a:p>
          <a:p>
            <a:pPr>
              <a:lnSpc>
                <a:spcPct val="90000"/>
              </a:lnSpc>
            </a:pPr>
            <a:r>
              <a:rPr lang="en-US" sz="1500">
                <a:solidFill>
                  <a:srgbClr val="000000"/>
                </a:solidFill>
              </a:rPr>
              <a:t>Set the scene</a:t>
            </a:r>
          </a:p>
          <a:p>
            <a:pPr>
              <a:lnSpc>
                <a:spcPct val="90000"/>
              </a:lnSpc>
            </a:pPr>
            <a:r>
              <a:rPr lang="en-US" sz="1500">
                <a:solidFill>
                  <a:srgbClr val="000000"/>
                </a:solidFill>
              </a:rPr>
              <a:t>Cloth napkins, tablecloths, lace table runners</a:t>
            </a:r>
          </a:p>
          <a:p>
            <a:pPr>
              <a:lnSpc>
                <a:spcPct val="90000"/>
              </a:lnSpc>
            </a:pPr>
            <a:r>
              <a:rPr lang="en-US" sz="1500">
                <a:solidFill>
                  <a:srgbClr val="000000"/>
                </a:solidFill>
              </a:rPr>
              <a:t>Silverware, porcelain or glass plates, cups and saucers do not need to match, trays platters and cake stands for tea time snacks.</a:t>
            </a:r>
          </a:p>
          <a:p>
            <a:pPr>
              <a:lnSpc>
                <a:spcPct val="90000"/>
              </a:lnSpc>
            </a:pPr>
            <a:r>
              <a:rPr lang="en-US" sz="1500">
                <a:solidFill>
                  <a:srgbClr val="000000"/>
                </a:solidFill>
              </a:rPr>
              <a:t>Flowers are always a nice touch, bring the outdoors in</a:t>
            </a:r>
          </a:p>
          <a:p>
            <a:pPr>
              <a:lnSpc>
                <a:spcPct val="90000"/>
              </a:lnSpc>
            </a:pPr>
            <a:r>
              <a:rPr lang="en-US" sz="1500">
                <a:solidFill>
                  <a:srgbClr val="000000"/>
                </a:solidFill>
              </a:rPr>
              <a:t>Something sweet, something savory, fresh baked scones, petit fours, open faced sandwiches</a:t>
            </a:r>
          </a:p>
          <a:p>
            <a:pPr>
              <a:lnSpc>
                <a:spcPct val="90000"/>
              </a:lnSpc>
            </a:pPr>
            <a:endParaRPr lang="en-US" sz="1500">
              <a:solidFill>
                <a:srgbClr val="000000"/>
              </a:solidFill>
            </a:endParaRPr>
          </a:p>
        </p:txBody>
      </p:sp>
      <p:pic>
        <p:nvPicPr>
          <p:cNvPr id="5" name="Picture 4">
            <a:extLst>
              <a:ext uri="{FF2B5EF4-FFF2-40B4-BE49-F238E27FC236}">
                <a16:creationId xmlns:a16="http://schemas.microsoft.com/office/drawing/2014/main" id="{C8AEA717-E9C4-4BA8-A995-B7BE9EA4594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091916" y="1442684"/>
            <a:ext cx="5451627" cy="3652590"/>
          </a:xfrm>
          <a:prstGeom prst="rect">
            <a:avLst/>
          </a:prstGeom>
        </p:spPr>
      </p:pic>
    </p:spTree>
    <p:extLst>
      <p:ext uri="{BB962C8B-B14F-4D97-AF65-F5344CB8AC3E}">
        <p14:creationId xmlns:p14="http://schemas.microsoft.com/office/powerpoint/2010/main" val="26220016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9278C-B950-465C-AFC4-D54E83FBC799}"/>
              </a:ext>
            </a:extLst>
          </p:cNvPr>
          <p:cNvSpPr>
            <a:spLocks noGrp="1"/>
          </p:cNvSpPr>
          <p:nvPr>
            <p:ph type="title"/>
          </p:nvPr>
        </p:nvSpPr>
        <p:spPr/>
        <p:txBody>
          <a:bodyPr/>
          <a:lstStyle/>
          <a:p>
            <a:r>
              <a:rPr lang="en-US" dirty="0"/>
              <a:t>High Tea				Dessert Tea</a:t>
            </a:r>
          </a:p>
        </p:txBody>
      </p:sp>
      <p:sp>
        <p:nvSpPr>
          <p:cNvPr id="3" name="Content Placeholder 2">
            <a:extLst>
              <a:ext uri="{FF2B5EF4-FFF2-40B4-BE49-F238E27FC236}">
                <a16:creationId xmlns:a16="http://schemas.microsoft.com/office/drawing/2014/main" id="{04733CCF-B45B-4258-AA1C-9E6EF8EB4B9E}"/>
              </a:ext>
            </a:extLst>
          </p:cNvPr>
          <p:cNvSpPr>
            <a:spLocks noGrp="1"/>
          </p:cNvSpPr>
          <p:nvPr>
            <p:ph sz="half" idx="1"/>
          </p:nvPr>
        </p:nvSpPr>
        <p:spPr/>
        <p:txBody>
          <a:bodyPr/>
          <a:lstStyle/>
          <a:p>
            <a:r>
              <a:rPr lang="en-US" dirty="0"/>
              <a:t>Substantial evening meal between 5 - 6pm</a:t>
            </a:r>
          </a:p>
          <a:p>
            <a:r>
              <a:rPr lang="en-US" dirty="0"/>
              <a:t>Buffet of savory pies, hearty sandwiches and sweet desserts</a:t>
            </a:r>
          </a:p>
        </p:txBody>
      </p:sp>
      <p:sp>
        <p:nvSpPr>
          <p:cNvPr id="4" name="Content Placeholder 3">
            <a:extLst>
              <a:ext uri="{FF2B5EF4-FFF2-40B4-BE49-F238E27FC236}">
                <a16:creationId xmlns:a16="http://schemas.microsoft.com/office/drawing/2014/main" id="{60B2EB2D-7475-4DB5-96B8-3896BB801677}"/>
              </a:ext>
            </a:extLst>
          </p:cNvPr>
          <p:cNvSpPr>
            <a:spLocks noGrp="1"/>
          </p:cNvSpPr>
          <p:nvPr>
            <p:ph sz="half" idx="2"/>
          </p:nvPr>
        </p:nvSpPr>
        <p:spPr/>
        <p:txBody>
          <a:bodyPr/>
          <a:lstStyle/>
          <a:p>
            <a:r>
              <a:rPr lang="en-US" dirty="0"/>
              <a:t>Tray at the end of a meal</a:t>
            </a:r>
          </a:p>
          <a:p>
            <a:r>
              <a:rPr lang="en-US" dirty="0"/>
              <a:t>Variety of flavored teas</a:t>
            </a:r>
          </a:p>
          <a:p>
            <a:r>
              <a:rPr lang="en-US" dirty="0"/>
              <a:t>Fresh fruit, cinnamon sticks and yogurt or sorbet</a:t>
            </a:r>
          </a:p>
          <a:p>
            <a:r>
              <a:rPr lang="en-US" dirty="0"/>
              <a:t>Fruit punch, seasonal juices or fruits and mints</a:t>
            </a:r>
          </a:p>
        </p:txBody>
      </p:sp>
      <p:pic>
        <p:nvPicPr>
          <p:cNvPr id="6" name="Picture 5">
            <a:extLst>
              <a:ext uri="{FF2B5EF4-FFF2-40B4-BE49-F238E27FC236}">
                <a16:creationId xmlns:a16="http://schemas.microsoft.com/office/drawing/2014/main" id="{4F09477F-93BC-4378-997C-48FB760AD77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882596" y="3813393"/>
            <a:ext cx="3727096" cy="2326429"/>
          </a:xfrm>
          <a:prstGeom prst="rect">
            <a:avLst/>
          </a:prstGeom>
        </p:spPr>
      </p:pic>
    </p:spTree>
    <p:extLst>
      <p:ext uri="{BB962C8B-B14F-4D97-AF65-F5344CB8AC3E}">
        <p14:creationId xmlns:p14="http://schemas.microsoft.com/office/powerpoint/2010/main" val="6953607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59602E6-9C20-4A5C-A1F7-A0783122B003}"/>
              </a:ext>
            </a:extLst>
          </p:cNvPr>
          <p:cNvSpPr>
            <a:spLocks noGrp="1"/>
          </p:cNvSpPr>
          <p:nvPr>
            <p:ph type="title"/>
          </p:nvPr>
        </p:nvSpPr>
        <p:spPr/>
        <p:txBody>
          <a:bodyPr/>
          <a:lstStyle/>
          <a:p>
            <a:r>
              <a:rPr lang="en-US" dirty="0"/>
              <a:t>Caring for your Tea Things</a:t>
            </a:r>
          </a:p>
        </p:txBody>
      </p:sp>
      <p:sp>
        <p:nvSpPr>
          <p:cNvPr id="6" name="Content Placeholder 5">
            <a:extLst>
              <a:ext uri="{FF2B5EF4-FFF2-40B4-BE49-F238E27FC236}">
                <a16:creationId xmlns:a16="http://schemas.microsoft.com/office/drawing/2014/main" id="{46CEC6C5-6094-47E1-B5FC-50258EB16734}"/>
              </a:ext>
            </a:extLst>
          </p:cNvPr>
          <p:cNvSpPr>
            <a:spLocks noGrp="1"/>
          </p:cNvSpPr>
          <p:nvPr>
            <p:ph idx="1"/>
          </p:nvPr>
        </p:nvSpPr>
        <p:spPr/>
        <p:txBody>
          <a:bodyPr/>
          <a:lstStyle/>
          <a:p>
            <a:r>
              <a:rPr lang="en-US" dirty="0"/>
              <a:t>Tablecloths and napkins can be soaked with an oxygen bleach product and washed as usual.  Avoid using chlorine bleach as it can destroy the fabrics</a:t>
            </a:r>
          </a:p>
          <a:p>
            <a:r>
              <a:rPr lang="en-US" dirty="0"/>
              <a:t>Clean silver with white toothpaste OR line a sink with aluminum foil hot water and 1 cup of TIDE(no substitutes) OR a plastic tub with foil, baking soda, salt and boiling water.  CLEAN well after using any of these methods so your  silver does not become pitted.</a:t>
            </a:r>
          </a:p>
          <a:p>
            <a:r>
              <a:rPr lang="en-US" dirty="0"/>
              <a:t>Clean the inside of a teapot with salt and water paste OR a small amount of chlorine bleach – rinse very well.</a:t>
            </a:r>
          </a:p>
          <a:p>
            <a:endParaRPr lang="en-US" dirty="0"/>
          </a:p>
        </p:txBody>
      </p:sp>
    </p:spTree>
    <p:extLst>
      <p:ext uri="{BB962C8B-B14F-4D97-AF65-F5344CB8AC3E}">
        <p14:creationId xmlns:p14="http://schemas.microsoft.com/office/powerpoint/2010/main" val="1645976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1"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2"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3"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4"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5"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6"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7"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8"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9"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0"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1"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2"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4" name="Group 23">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5"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6"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7"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8"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9"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0"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1"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2"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3"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4"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5"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6"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8" name="Rectangle 37">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0" name="Freeform 6">
            <a:extLst>
              <a:ext uri="{FF2B5EF4-FFF2-40B4-BE49-F238E27FC236}">
                <a16:creationId xmlns:a16="http://schemas.microsoft.com/office/drawing/2014/main" id="{7BD08880-457D-4C62-A3B5-6A9B0878C7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42" name="Rectangle 41">
            <a:extLst>
              <a:ext uri="{FF2B5EF4-FFF2-40B4-BE49-F238E27FC236}">
                <a16:creationId xmlns:a16="http://schemas.microsoft.com/office/drawing/2014/main" id="{FA94DED7-0A28-4AD9-8747-E94113225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44" name="Rectangle 43">
            <a:extLst>
              <a:ext uri="{FF2B5EF4-FFF2-40B4-BE49-F238E27FC236}">
                <a16:creationId xmlns:a16="http://schemas.microsoft.com/office/drawing/2014/main" id="{6F175609-91A3-416E-BC3D-7548FDE029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6" name="Rectangle 45">
            <a:extLst>
              <a:ext uri="{FF2B5EF4-FFF2-40B4-BE49-F238E27FC236}">
                <a16:creationId xmlns:a16="http://schemas.microsoft.com/office/drawing/2014/main" id="{9A3B0D54-9DF0-4FF8-A0AA-B4234DF358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4639734" cy="6858000"/>
          </a:xfrm>
          <a:prstGeom prst="rect">
            <a:avLst/>
          </a:prstGeom>
          <a:solidFill>
            <a:schemeClr val="bg2">
              <a:lumMod val="1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D100F545-7B08-45EA-8B7C-EBD0A5BA1DC5}"/>
              </a:ext>
            </a:extLst>
          </p:cNvPr>
          <p:cNvSpPr>
            <a:spLocks noGrp="1"/>
          </p:cNvSpPr>
          <p:nvPr>
            <p:ph type="title"/>
          </p:nvPr>
        </p:nvSpPr>
        <p:spPr>
          <a:xfrm>
            <a:off x="540279" y="1795849"/>
            <a:ext cx="3778870" cy="3114818"/>
          </a:xfrm>
        </p:spPr>
        <p:txBody>
          <a:bodyPr vert="horz" lIns="91440" tIns="45720" rIns="91440" bIns="45720" rtlCol="0" anchor="b">
            <a:normAutofit/>
          </a:bodyPr>
          <a:lstStyle/>
          <a:p>
            <a:r>
              <a:rPr lang="en-US" sz="4000">
                <a:solidFill>
                  <a:srgbClr val="FEFFFF"/>
                </a:solidFill>
              </a:rPr>
              <a:t>What is your favorite memory of Tea?</a:t>
            </a:r>
          </a:p>
        </p:txBody>
      </p:sp>
      <p:pic>
        <p:nvPicPr>
          <p:cNvPr id="5" name="Picture 4">
            <a:extLst>
              <a:ext uri="{FF2B5EF4-FFF2-40B4-BE49-F238E27FC236}">
                <a16:creationId xmlns:a16="http://schemas.microsoft.com/office/drawing/2014/main" id="{674CBA84-9F8C-42B8-953E-345359C621C9}"/>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0697" t="9091" r="22227" b="-2"/>
          <a:stretch/>
        </p:blipFill>
        <p:spPr>
          <a:xfrm>
            <a:off x="4639732" y="10"/>
            <a:ext cx="7552267" cy="6857990"/>
          </a:xfrm>
          <a:prstGeom prst="rect">
            <a:avLst/>
          </a:prstGeom>
        </p:spPr>
      </p:pic>
      <p:sp>
        <p:nvSpPr>
          <p:cNvPr id="48" name="Freeform 5">
            <a:extLst>
              <a:ext uri="{FF2B5EF4-FFF2-40B4-BE49-F238E27FC236}">
                <a16:creationId xmlns:a16="http://schemas.microsoft.com/office/drawing/2014/main" id="{64D236DE-BD07-488F-B236-DDEEFFF720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5404022" cy="857047"/>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F1640387-C8AF-4CEF-BA01-E56CFEB7B603}"/>
              </a:ext>
            </a:extLst>
          </p:cNvPr>
          <p:cNvSpPr>
            <a:spLocks noGrp="1"/>
          </p:cNvSpPr>
          <p:nvPr>
            <p:ph idx="1"/>
          </p:nvPr>
        </p:nvSpPr>
        <p:spPr>
          <a:xfrm>
            <a:off x="540279" y="5189400"/>
            <a:ext cx="3778870" cy="544260"/>
          </a:xfrm>
        </p:spPr>
        <p:txBody>
          <a:bodyPr vert="horz" lIns="91440" tIns="45720" rIns="91440" bIns="45720" rtlCol="0" anchor="ctr">
            <a:normAutofit/>
          </a:bodyPr>
          <a:lstStyle/>
          <a:p>
            <a:pPr marL="0" indent="0">
              <a:lnSpc>
                <a:spcPct val="90000"/>
              </a:lnSpc>
              <a:buNone/>
            </a:pPr>
            <a:r>
              <a:rPr lang="en-US" sz="1600">
                <a:solidFill>
                  <a:srgbClr val="FEFFFF"/>
                </a:solidFill>
              </a:rPr>
              <a:t>We will go around the room and Denise will call on you one by one</a:t>
            </a:r>
          </a:p>
        </p:txBody>
      </p:sp>
    </p:spTree>
    <p:extLst>
      <p:ext uri="{BB962C8B-B14F-4D97-AF65-F5344CB8AC3E}">
        <p14:creationId xmlns:p14="http://schemas.microsoft.com/office/powerpoint/2010/main" val="10466379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43DA8-1FBC-4172-8B40-C8728C60887F}"/>
              </a:ext>
            </a:extLst>
          </p:cNvPr>
          <p:cNvSpPr>
            <a:spLocks noGrp="1"/>
          </p:cNvSpPr>
          <p:nvPr>
            <p:ph type="title"/>
          </p:nvPr>
        </p:nvSpPr>
        <p:spPr/>
        <p:txBody>
          <a:bodyPr/>
          <a:lstStyle/>
          <a:p>
            <a:r>
              <a:rPr lang="en-US" dirty="0"/>
              <a:t>Recipes for your next Tea… </a:t>
            </a:r>
          </a:p>
        </p:txBody>
      </p:sp>
      <p:sp>
        <p:nvSpPr>
          <p:cNvPr id="3" name="Content Placeholder 2">
            <a:extLst>
              <a:ext uri="{FF2B5EF4-FFF2-40B4-BE49-F238E27FC236}">
                <a16:creationId xmlns:a16="http://schemas.microsoft.com/office/drawing/2014/main" id="{5A103CAE-EC52-404E-B74A-5746E64A6DCD}"/>
              </a:ext>
            </a:extLst>
          </p:cNvPr>
          <p:cNvSpPr>
            <a:spLocks noGrp="1"/>
          </p:cNvSpPr>
          <p:nvPr>
            <p:ph sz="half" idx="1"/>
          </p:nvPr>
        </p:nvSpPr>
        <p:spPr/>
        <p:txBody>
          <a:bodyPr>
            <a:normAutofit/>
          </a:bodyPr>
          <a:lstStyle/>
          <a:p>
            <a:r>
              <a:rPr lang="en-US" dirty="0"/>
              <a:t>Spiced Tea Mix</a:t>
            </a:r>
          </a:p>
          <a:p>
            <a:r>
              <a:rPr lang="en-US" dirty="0"/>
              <a:t>Almond Chicken Tea Sandwiches</a:t>
            </a:r>
          </a:p>
          <a:p>
            <a:r>
              <a:rPr lang="en-US" dirty="0"/>
              <a:t>English Cucumber Tea Sandwiches</a:t>
            </a:r>
          </a:p>
          <a:p>
            <a:r>
              <a:rPr lang="en-US" dirty="0"/>
              <a:t>Pumpkin Taco Dip</a:t>
            </a:r>
          </a:p>
          <a:p>
            <a:r>
              <a:rPr lang="en-US" dirty="0"/>
              <a:t>Cream Scones</a:t>
            </a:r>
          </a:p>
          <a:p>
            <a:r>
              <a:rPr lang="en-US" dirty="0"/>
              <a:t>Devonshire Cream</a:t>
            </a:r>
          </a:p>
          <a:p>
            <a:r>
              <a:rPr lang="en-US" dirty="0"/>
              <a:t>Lemon Curd</a:t>
            </a:r>
          </a:p>
        </p:txBody>
      </p:sp>
      <p:sp>
        <p:nvSpPr>
          <p:cNvPr id="4" name="Content Placeholder 3">
            <a:extLst>
              <a:ext uri="{FF2B5EF4-FFF2-40B4-BE49-F238E27FC236}">
                <a16:creationId xmlns:a16="http://schemas.microsoft.com/office/drawing/2014/main" id="{8FA4412A-0497-4535-ADFA-2432DDFE9D72}"/>
              </a:ext>
            </a:extLst>
          </p:cNvPr>
          <p:cNvSpPr>
            <a:spLocks noGrp="1"/>
          </p:cNvSpPr>
          <p:nvPr>
            <p:ph sz="half" idx="2"/>
          </p:nvPr>
        </p:nvSpPr>
        <p:spPr/>
        <p:txBody>
          <a:bodyPr>
            <a:normAutofit/>
          </a:bodyPr>
          <a:lstStyle/>
          <a:p>
            <a:r>
              <a:rPr lang="en-US" dirty="0"/>
              <a:t>Heavenly meringue Tarts</a:t>
            </a:r>
          </a:p>
          <a:p>
            <a:r>
              <a:rPr lang="en-US" dirty="0"/>
              <a:t>Apple-Pecan Tartlets</a:t>
            </a:r>
          </a:p>
          <a:p>
            <a:r>
              <a:rPr lang="en-US" dirty="0"/>
              <a:t>Bit Sized Sticky Buns</a:t>
            </a:r>
          </a:p>
          <a:p>
            <a:r>
              <a:rPr lang="en-US" dirty="0"/>
              <a:t>Butter Cookies</a:t>
            </a:r>
          </a:p>
          <a:p>
            <a:r>
              <a:rPr lang="en-US" dirty="0"/>
              <a:t>Pumpkin Scones</a:t>
            </a:r>
          </a:p>
          <a:p>
            <a:r>
              <a:rPr lang="en-US" dirty="0"/>
              <a:t>Cranberry Bruschetta</a:t>
            </a:r>
          </a:p>
          <a:p>
            <a:endParaRPr lang="en-US" dirty="0"/>
          </a:p>
        </p:txBody>
      </p:sp>
      <p:pic>
        <p:nvPicPr>
          <p:cNvPr id="6" name="Picture 5">
            <a:extLst>
              <a:ext uri="{FF2B5EF4-FFF2-40B4-BE49-F238E27FC236}">
                <a16:creationId xmlns:a16="http://schemas.microsoft.com/office/drawing/2014/main" id="{94255DA6-8A2F-42CD-8C65-8F3CA149954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851304" y="4641929"/>
            <a:ext cx="1855335" cy="1391501"/>
          </a:xfrm>
          <a:prstGeom prst="rect">
            <a:avLst/>
          </a:prstGeom>
        </p:spPr>
      </p:pic>
    </p:spTree>
    <p:extLst>
      <p:ext uri="{BB962C8B-B14F-4D97-AF65-F5344CB8AC3E}">
        <p14:creationId xmlns:p14="http://schemas.microsoft.com/office/powerpoint/2010/main" val="3878621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3B5C75C-556B-43CE-B125-F3876C862EDF}"/>
              </a:ext>
            </a:extLst>
          </p:cNvPr>
          <p:cNvSpPr>
            <a:spLocks noGrp="1"/>
          </p:cNvSpPr>
          <p:nvPr>
            <p:ph type="title"/>
          </p:nvPr>
        </p:nvSpPr>
        <p:spPr>
          <a:xfrm>
            <a:off x="2592926" y="624110"/>
            <a:ext cx="4633466" cy="1280890"/>
          </a:xfrm>
        </p:spPr>
        <p:txBody>
          <a:bodyPr>
            <a:normAutofit/>
          </a:bodyPr>
          <a:lstStyle/>
          <a:p>
            <a:r>
              <a:rPr lang="en-US"/>
              <a:t>Questions or comments?</a:t>
            </a:r>
            <a:endParaRPr lang="en-US" dirty="0"/>
          </a:p>
        </p:txBody>
      </p:sp>
      <p:sp>
        <p:nvSpPr>
          <p:cNvPr id="6" name="Content Placeholder 5">
            <a:extLst>
              <a:ext uri="{FF2B5EF4-FFF2-40B4-BE49-F238E27FC236}">
                <a16:creationId xmlns:a16="http://schemas.microsoft.com/office/drawing/2014/main" id="{342B5FA3-0F1E-4FED-A9A1-0DE834B81A4C}"/>
              </a:ext>
            </a:extLst>
          </p:cNvPr>
          <p:cNvSpPr>
            <a:spLocks noGrp="1"/>
          </p:cNvSpPr>
          <p:nvPr>
            <p:ph idx="1"/>
          </p:nvPr>
        </p:nvSpPr>
        <p:spPr>
          <a:xfrm>
            <a:off x="2589213" y="2040467"/>
            <a:ext cx="4637179" cy="3870755"/>
          </a:xfrm>
        </p:spPr>
        <p:txBody>
          <a:bodyPr>
            <a:normAutofit/>
          </a:bodyPr>
          <a:lstStyle/>
          <a:p>
            <a:pPr marL="0" indent="0">
              <a:lnSpc>
                <a:spcPct val="90000"/>
              </a:lnSpc>
              <a:buNone/>
            </a:pPr>
            <a:r>
              <a:rPr lang="en-US" sz="1500"/>
              <a:t>Tea Handout, Recipes and PowerPoint Slides are available on the Johnson County Website under the Home and Family tab, FCE</a:t>
            </a:r>
          </a:p>
          <a:p>
            <a:pPr>
              <a:lnSpc>
                <a:spcPct val="90000"/>
              </a:lnSpc>
            </a:pPr>
            <a:endParaRPr lang="en-US" sz="1500"/>
          </a:p>
          <a:p>
            <a:pPr marL="0" indent="0">
              <a:lnSpc>
                <a:spcPct val="90000"/>
              </a:lnSpc>
              <a:buNone/>
            </a:pPr>
            <a:r>
              <a:rPr lang="en-US" sz="1500"/>
              <a:t>Send Feedback to </a:t>
            </a:r>
            <a:r>
              <a:rPr lang="en-US" sz="1500">
                <a:hlinkClick r:id="rId2"/>
              </a:rPr>
              <a:t>denise.dias@jocogov.org</a:t>
            </a:r>
            <a:endParaRPr lang="en-US" sz="1500"/>
          </a:p>
          <a:p>
            <a:pPr>
              <a:lnSpc>
                <a:spcPct val="90000"/>
              </a:lnSpc>
            </a:pPr>
            <a:endParaRPr lang="en-US" sz="1500"/>
          </a:p>
          <a:p>
            <a:pPr marL="0" indent="0">
              <a:lnSpc>
                <a:spcPct val="90000"/>
              </a:lnSpc>
              <a:buNone/>
            </a:pPr>
            <a:r>
              <a:rPr lang="en-US" sz="1500"/>
              <a:t>Thank You!</a:t>
            </a:r>
          </a:p>
          <a:p>
            <a:pPr marL="0" indent="0">
              <a:lnSpc>
                <a:spcPct val="90000"/>
              </a:lnSpc>
              <a:buNone/>
            </a:pPr>
            <a:r>
              <a:rPr lang="en-US" sz="1500"/>
              <a:t>Denise Dias, M.S.</a:t>
            </a:r>
          </a:p>
          <a:p>
            <a:pPr marL="0" indent="0">
              <a:lnSpc>
                <a:spcPct val="90000"/>
              </a:lnSpc>
              <a:buNone/>
            </a:pPr>
            <a:r>
              <a:rPr lang="en-US" sz="1500"/>
              <a:t>Johnson County Extension Agent, FCS</a:t>
            </a:r>
          </a:p>
          <a:p>
            <a:pPr marL="0" indent="0">
              <a:lnSpc>
                <a:spcPct val="90000"/>
              </a:lnSpc>
              <a:buNone/>
            </a:pPr>
            <a:r>
              <a:rPr lang="en-US" sz="1500"/>
              <a:t>913-715-7000</a:t>
            </a:r>
          </a:p>
          <a:p>
            <a:pPr marL="0" indent="0">
              <a:lnSpc>
                <a:spcPct val="90000"/>
              </a:lnSpc>
              <a:buNone/>
            </a:pPr>
            <a:r>
              <a:rPr lang="en-US" sz="1500"/>
              <a:t>www.johnson.k-state.edu</a:t>
            </a:r>
          </a:p>
        </p:txBody>
      </p:sp>
      <p:pic>
        <p:nvPicPr>
          <p:cNvPr id="3" name="Picture 2">
            <a:extLst>
              <a:ext uri="{FF2B5EF4-FFF2-40B4-BE49-F238E27FC236}">
                <a16:creationId xmlns:a16="http://schemas.microsoft.com/office/drawing/2014/main" id="{4DD50D84-AFA0-4FC5-9A63-76CFC4A0CA4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556410" y="1202431"/>
            <a:ext cx="4001315" cy="4146440"/>
          </a:xfrm>
          <a:prstGeom prst="rect">
            <a:avLst/>
          </a:prstGeom>
        </p:spPr>
      </p:pic>
    </p:spTree>
    <p:extLst>
      <p:ext uri="{BB962C8B-B14F-4D97-AF65-F5344CB8AC3E}">
        <p14:creationId xmlns:p14="http://schemas.microsoft.com/office/powerpoint/2010/main" val="39049281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3B153-ACB2-431D-A0F3-BB496033CB6C}"/>
              </a:ext>
            </a:extLst>
          </p:cNvPr>
          <p:cNvSpPr>
            <a:spLocks noGrp="1"/>
          </p:cNvSpPr>
          <p:nvPr>
            <p:ph type="title"/>
          </p:nvPr>
        </p:nvSpPr>
        <p:spPr>
          <a:xfrm>
            <a:off x="2592925" y="624110"/>
            <a:ext cx="8911687" cy="1280890"/>
          </a:xfrm>
        </p:spPr>
        <p:txBody>
          <a:bodyPr>
            <a:normAutofit/>
          </a:bodyPr>
          <a:lstStyle/>
          <a:p>
            <a:r>
              <a:rPr lang="en-US" dirty="0"/>
              <a:t>Tea Steeped in History</a:t>
            </a:r>
          </a:p>
        </p:txBody>
      </p:sp>
      <p:sp>
        <p:nvSpPr>
          <p:cNvPr id="13" name="Content Placeholder 12">
            <a:extLst>
              <a:ext uri="{FF2B5EF4-FFF2-40B4-BE49-F238E27FC236}">
                <a16:creationId xmlns:a16="http://schemas.microsoft.com/office/drawing/2014/main" id="{C8B670CD-A05C-441B-84AC-BE676C2BB136}"/>
              </a:ext>
            </a:extLst>
          </p:cNvPr>
          <p:cNvSpPr>
            <a:spLocks noGrp="1"/>
          </p:cNvSpPr>
          <p:nvPr>
            <p:ph idx="1"/>
          </p:nvPr>
        </p:nvSpPr>
        <p:spPr>
          <a:xfrm>
            <a:off x="2589212" y="2125362"/>
            <a:ext cx="5835121" cy="3785860"/>
          </a:xfrm>
        </p:spPr>
        <p:txBody>
          <a:bodyPr>
            <a:normAutofit/>
          </a:bodyPr>
          <a:lstStyle/>
          <a:p>
            <a:r>
              <a:rPr lang="en-US" dirty="0"/>
              <a:t>2737 B.C. - Tea leaves fell into a pot of boiling water</a:t>
            </a:r>
          </a:p>
          <a:p>
            <a:r>
              <a:rPr lang="en-US" dirty="0"/>
              <a:t>Chinese Emperor Shen Nung drank it, </a:t>
            </a:r>
          </a:p>
          <a:p>
            <a:pPr marL="0" indent="0">
              <a:buNone/>
            </a:pPr>
            <a:r>
              <a:rPr lang="en-US" dirty="0"/>
              <a:t>thought it was healthy Gave one “vigor of body, contentment of mind and determination of purpose”</a:t>
            </a:r>
          </a:p>
          <a:p>
            <a:r>
              <a:rPr lang="en-US" dirty="0"/>
              <a:t>Mysterious healing powers</a:t>
            </a:r>
          </a:p>
          <a:p>
            <a:endParaRPr lang="en-US" dirty="0"/>
          </a:p>
        </p:txBody>
      </p:sp>
      <p:pic>
        <p:nvPicPr>
          <p:cNvPr id="15" name="Picture 14">
            <a:extLst>
              <a:ext uri="{FF2B5EF4-FFF2-40B4-BE49-F238E27FC236}">
                <a16:creationId xmlns:a16="http://schemas.microsoft.com/office/drawing/2014/main" id="{F8BDDA24-8291-40EF-9343-DB49C0F5022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974721" y="2129586"/>
            <a:ext cx="2186621" cy="3737814"/>
          </a:xfrm>
          <a:prstGeom prst="rect">
            <a:avLst/>
          </a:prstGeom>
        </p:spPr>
      </p:pic>
    </p:spTree>
    <p:extLst>
      <p:ext uri="{BB962C8B-B14F-4D97-AF65-F5344CB8AC3E}">
        <p14:creationId xmlns:p14="http://schemas.microsoft.com/office/powerpoint/2010/main" val="7377579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5831E-3F73-47E2-B504-ED0890D83B20}"/>
              </a:ext>
            </a:extLst>
          </p:cNvPr>
          <p:cNvSpPr>
            <a:spLocks noGrp="1"/>
          </p:cNvSpPr>
          <p:nvPr>
            <p:ph type="title"/>
          </p:nvPr>
        </p:nvSpPr>
        <p:spPr>
          <a:xfrm>
            <a:off x="1687669" y="624110"/>
            <a:ext cx="4137059" cy="1280890"/>
          </a:xfrm>
        </p:spPr>
        <p:txBody>
          <a:bodyPr>
            <a:normAutofit/>
          </a:bodyPr>
          <a:lstStyle/>
          <a:p>
            <a:r>
              <a:rPr lang="en-US" sz="3200"/>
              <a:t>Value and prestige</a:t>
            </a:r>
          </a:p>
        </p:txBody>
      </p:sp>
      <p:sp>
        <p:nvSpPr>
          <p:cNvPr id="3" name="Content Placeholder 2">
            <a:extLst>
              <a:ext uri="{FF2B5EF4-FFF2-40B4-BE49-F238E27FC236}">
                <a16:creationId xmlns:a16="http://schemas.microsoft.com/office/drawing/2014/main" id="{8F43FE93-7BA0-4467-B5F3-E0BC2B90E4EF}"/>
              </a:ext>
            </a:extLst>
          </p:cNvPr>
          <p:cNvSpPr>
            <a:spLocks noGrp="1"/>
          </p:cNvSpPr>
          <p:nvPr>
            <p:ph idx="1"/>
          </p:nvPr>
        </p:nvSpPr>
        <p:spPr>
          <a:xfrm>
            <a:off x="1683956" y="2133600"/>
            <a:ext cx="4140772" cy="3777622"/>
          </a:xfrm>
        </p:spPr>
        <p:txBody>
          <a:bodyPr>
            <a:normAutofit/>
          </a:bodyPr>
          <a:lstStyle/>
          <a:p>
            <a:r>
              <a:rPr lang="en-US">
                <a:solidFill>
                  <a:srgbClr val="000000"/>
                </a:solidFill>
              </a:rPr>
              <a:t>Used as a bartering tool for trading goods</a:t>
            </a:r>
          </a:p>
          <a:p>
            <a:r>
              <a:rPr lang="en-US">
                <a:solidFill>
                  <a:srgbClr val="000000"/>
                </a:solidFill>
              </a:rPr>
              <a:t>Popular social custom among China’s elite</a:t>
            </a:r>
          </a:p>
          <a:p>
            <a:r>
              <a:rPr lang="en-US">
                <a:solidFill>
                  <a:srgbClr val="000000"/>
                </a:solidFill>
              </a:rPr>
              <a:t>White tea was once revered as the rarest and most delicate of teas</a:t>
            </a:r>
          </a:p>
        </p:txBody>
      </p:sp>
      <p:pic>
        <p:nvPicPr>
          <p:cNvPr id="8" name="Picture 7">
            <a:extLst>
              <a:ext uri="{FF2B5EF4-FFF2-40B4-BE49-F238E27FC236}">
                <a16:creationId xmlns:a16="http://schemas.microsoft.com/office/drawing/2014/main" id="{5E56903C-DA1C-4010-ACED-DC01837B371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091916" y="1224619"/>
            <a:ext cx="5451627" cy="4088720"/>
          </a:xfrm>
          <a:prstGeom prst="rect">
            <a:avLst/>
          </a:prstGeom>
        </p:spPr>
      </p:pic>
    </p:spTree>
    <p:extLst>
      <p:ext uri="{BB962C8B-B14F-4D97-AF65-F5344CB8AC3E}">
        <p14:creationId xmlns:p14="http://schemas.microsoft.com/office/powerpoint/2010/main" val="18545846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29383-71BB-4B25-88AC-C11343569294}"/>
              </a:ext>
            </a:extLst>
          </p:cNvPr>
          <p:cNvSpPr>
            <a:spLocks noGrp="1"/>
          </p:cNvSpPr>
          <p:nvPr>
            <p:ph type="title"/>
          </p:nvPr>
        </p:nvSpPr>
        <p:spPr>
          <a:xfrm>
            <a:off x="1687669" y="624110"/>
            <a:ext cx="4137059" cy="1280890"/>
          </a:xfrm>
        </p:spPr>
        <p:txBody>
          <a:bodyPr>
            <a:normAutofit/>
          </a:bodyPr>
          <a:lstStyle/>
          <a:p>
            <a:pPr>
              <a:lnSpc>
                <a:spcPct val="90000"/>
              </a:lnSpc>
            </a:pPr>
            <a:r>
              <a:rPr lang="en-US" sz="2700"/>
              <a:t>English Choose Coffee (&amp; Tea) Houses over Taverns and Pubs</a:t>
            </a:r>
          </a:p>
        </p:txBody>
      </p:sp>
      <p:sp>
        <p:nvSpPr>
          <p:cNvPr id="3" name="Content Placeholder 2">
            <a:extLst>
              <a:ext uri="{FF2B5EF4-FFF2-40B4-BE49-F238E27FC236}">
                <a16:creationId xmlns:a16="http://schemas.microsoft.com/office/drawing/2014/main" id="{081F0B40-30E0-4BA3-BC53-E136AE4307CF}"/>
              </a:ext>
            </a:extLst>
          </p:cNvPr>
          <p:cNvSpPr>
            <a:spLocks noGrp="1"/>
          </p:cNvSpPr>
          <p:nvPr>
            <p:ph idx="1"/>
          </p:nvPr>
        </p:nvSpPr>
        <p:spPr>
          <a:xfrm>
            <a:off x="1683956" y="2133600"/>
            <a:ext cx="4140772" cy="3777622"/>
          </a:xfrm>
        </p:spPr>
        <p:txBody>
          <a:bodyPr>
            <a:normAutofit/>
          </a:bodyPr>
          <a:lstStyle/>
          <a:p>
            <a:r>
              <a:rPr lang="en-US">
                <a:solidFill>
                  <a:srgbClr val="000000"/>
                </a:solidFill>
              </a:rPr>
              <a:t>More popular than alcoholic beverages</a:t>
            </a:r>
          </a:p>
          <a:p>
            <a:r>
              <a:rPr lang="en-US">
                <a:solidFill>
                  <a:srgbClr val="000000"/>
                </a:solidFill>
              </a:rPr>
              <a:t>Britain lost revenue on liquor sales</a:t>
            </a:r>
          </a:p>
          <a:p>
            <a:r>
              <a:rPr lang="en-US">
                <a:solidFill>
                  <a:srgbClr val="000000"/>
                </a:solidFill>
              </a:rPr>
              <a:t>Queen Catherine was a huge tea drinker and set the example for British subjects to indulge in the new fashionable drink.</a:t>
            </a:r>
          </a:p>
        </p:txBody>
      </p:sp>
      <p:pic>
        <p:nvPicPr>
          <p:cNvPr id="5" name="Picture 4">
            <a:extLst>
              <a:ext uri="{FF2B5EF4-FFF2-40B4-BE49-F238E27FC236}">
                <a16:creationId xmlns:a16="http://schemas.microsoft.com/office/drawing/2014/main" id="{46770589-1616-4436-B4A8-E8A5D2A0380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091916" y="1224619"/>
            <a:ext cx="5451627" cy="4088720"/>
          </a:xfrm>
          <a:prstGeom prst="rect">
            <a:avLst/>
          </a:prstGeom>
        </p:spPr>
      </p:pic>
      <p:sp>
        <p:nvSpPr>
          <p:cNvPr id="6" name="TextBox 5">
            <a:extLst>
              <a:ext uri="{FF2B5EF4-FFF2-40B4-BE49-F238E27FC236}">
                <a16:creationId xmlns:a16="http://schemas.microsoft.com/office/drawing/2014/main" id="{8DC7AF80-D202-475A-85B1-894F9BD1CD65}"/>
              </a:ext>
            </a:extLst>
          </p:cNvPr>
          <p:cNvSpPr txBox="1"/>
          <p:nvPr/>
        </p:nvSpPr>
        <p:spPr>
          <a:xfrm>
            <a:off x="8693084" y="5113284"/>
            <a:ext cx="2850459"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www.flickr.com/photos/kake_pugh/861578268/">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endParaRPr>
          </a:p>
        </p:txBody>
      </p:sp>
    </p:spTree>
    <p:extLst>
      <p:ext uri="{BB962C8B-B14F-4D97-AF65-F5344CB8AC3E}">
        <p14:creationId xmlns:p14="http://schemas.microsoft.com/office/powerpoint/2010/main" val="33454084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20"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1"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2"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3"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4"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5"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26"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7"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8"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9"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0"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1"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33" name="Group 32">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34"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35"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36"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37"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8"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9"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40"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41"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42"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43"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44"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45"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47" name="Rectangle 46">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9" name="Freeform 11">
            <a:extLst>
              <a:ext uri="{FF2B5EF4-FFF2-40B4-BE49-F238E27FC236}">
                <a16:creationId xmlns:a16="http://schemas.microsoft.com/office/drawing/2014/main" id="{A57352BE-A213-4040-BE8E-D4A925AD9D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2" name="Title 1">
            <a:extLst>
              <a:ext uri="{FF2B5EF4-FFF2-40B4-BE49-F238E27FC236}">
                <a16:creationId xmlns:a16="http://schemas.microsoft.com/office/drawing/2014/main" id="{01B3A852-DC38-44B7-9645-66D6BAF9BFEA}"/>
              </a:ext>
            </a:extLst>
          </p:cNvPr>
          <p:cNvSpPr>
            <a:spLocks noGrp="1"/>
          </p:cNvSpPr>
          <p:nvPr>
            <p:ph type="title"/>
          </p:nvPr>
        </p:nvSpPr>
        <p:spPr>
          <a:xfrm>
            <a:off x="2592925" y="624110"/>
            <a:ext cx="8911687" cy="1280890"/>
          </a:xfrm>
        </p:spPr>
        <p:txBody>
          <a:bodyPr vert="horz" lIns="91440" tIns="45720" rIns="91440" bIns="45720" rtlCol="0" anchor="t">
            <a:normAutofit/>
          </a:bodyPr>
          <a:lstStyle/>
          <a:p>
            <a:r>
              <a:rPr lang="en-US" dirty="0"/>
              <a:t>British Taxes Americans Tea…</a:t>
            </a:r>
          </a:p>
        </p:txBody>
      </p:sp>
      <p:sp>
        <p:nvSpPr>
          <p:cNvPr id="3" name="Content Placeholder 2">
            <a:extLst>
              <a:ext uri="{FF2B5EF4-FFF2-40B4-BE49-F238E27FC236}">
                <a16:creationId xmlns:a16="http://schemas.microsoft.com/office/drawing/2014/main" id="{B730C833-5E67-4522-9917-F89A22604771}"/>
              </a:ext>
            </a:extLst>
          </p:cNvPr>
          <p:cNvSpPr>
            <a:spLocks noGrp="1"/>
          </p:cNvSpPr>
          <p:nvPr>
            <p:ph sz="half" idx="1"/>
          </p:nvPr>
        </p:nvSpPr>
        <p:spPr>
          <a:xfrm>
            <a:off x="2589212" y="2125362"/>
            <a:ext cx="5835121" cy="3785860"/>
          </a:xfrm>
        </p:spPr>
        <p:txBody>
          <a:bodyPr vert="horz" lIns="91440" tIns="45720" rIns="91440" bIns="45720" rtlCol="0">
            <a:normAutofit/>
          </a:bodyPr>
          <a:lstStyle/>
          <a:p>
            <a:r>
              <a:rPr lang="en-US" dirty="0"/>
              <a:t>Tax was designed to save the British East India Tea Company </a:t>
            </a:r>
          </a:p>
          <a:p>
            <a:r>
              <a:rPr lang="en-US" dirty="0"/>
              <a:t>Colonists paid 3 pence/lb. taxes on 2 million pounds of tea </a:t>
            </a:r>
          </a:p>
          <a:p>
            <a:r>
              <a:rPr lang="en-US" dirty="0"/>
              <a:t>The Sons of Liberty attempted to block the tea from entering in our harbors in New York and Philadelphia. Georgians kept it in a damp warehouse rendering it useless.</a:t>
            </a:r>
          </a:p>
          <a:p>
            <a:pPr marL="0" indent="0"/>
            <a:endParaRPr lang="en-US"/>
          </a:p>
        </p:txBody>
      </p:sp>
      <p:pic>
        <p:nvPicPr>
          <p:cNvPr id="14" name="Content Placeholder 13">
            <a:extLst>
              <a:ext uri="{FF2B5EF4-FFF2-40B4-BE49-F238E27FC236}">
                <a16:creationId xmlns:a16="http://schemas.microsoft.com/office/drawing/2014/main" id="{29E3DC27-8938-420D-80A0-4F58239C32D5}"/>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5040" r="16029" b="1"/>
          <a:stretch/>
        </p:blipFill>
        <p:spPr>
          <a:xfrm>
            <a:off x="8631452" y="2129586"/>
            <a:ext cx="2873159" cy="3737814"/>
          </a:xfrm>
          <a:prstGeom prst="rect">
            <a:avLst/>
          </a:prstGeom>
        </p:spPr>
      </p:pic>
    </p:spTree>
    <p:extLst>
      <p:ext uri="{BB962C8B-B14F-4D97-AF65-F5344CB8AC3E}">
        <p14:creationId xmlns:p14="http://schemas.microsoft.com/office/powerpoint/2010/main" val="3687223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8FB70-7DBB-443D-B6DC-14E032FB90E8}"/>
              </a:ext>
            </a:extLst>
          </p:cNvPr>
          <p:cNvSpPr>
            <a:spLocks noGrp="1"/>
          </p:cNvSpPr>
          <p:nvPr>
            <p:ph type="title"/>
          </p:nvPr>
        </p:nvSpPr>
        <p:spPr>
          <a:xfrm>
            <a:off x="1687669" y="624110"/>
            <a:ext cx="4137059" cy="1280890"/>
          </a:xfrm>
        </p:spPr>
        <p:txBody>
          <a:bodyPr>
            <a:normAutofit/>
          </a:bodyPr>
          <a:lstStyle/>
          <a:p>
            <a:r>
              <a:rPr lang="en-US" sz="3200"/>
              <a:t>Boston Tea Party</a:t>
            </a:r>
          </a:p>
        </p:txBody>
      </p:sp>
      <p:sp>
        <p:nvSpPr>
          <p:cNvPr id="3" name="Content Placeholder 2">
            <a:extLst>
              <a:ext uri="{FF2B5EF4-FFF2-40B4-BE49-F238E27FC236}">
                <a16:creationId xmlns:a16="http://schemas.microsoft.com/office/drawing/2014/main" id="{5AF11B53-A769-49C9-9E58-856B723ADAA5}"/>
              </a:ext>
            </a:extLst>
          </p:cNvPr>
          <p:cNvSpPr>
            <a:spLocks noGrp="1"/>
          </p:cNvSpPr>
          <p:nvPr>
            <p:ph idx="1"/>
          </p:nvPr>
        </p:nvSpPr>
        <p:spPr>
          <a:xfrm>
            <a:off x="1683956" y="2133600"/>
            <a:ext cx="4140772" cy="3777622"/>
          </a:xfrm>
        </p:spPr>
        <p:txBody>
          <a:bodyPr>
            <a:normAutofit/>
          </a:bodyPr>
          <a:lstStyle/>
          <a:p>
            <a:r>
              <a:rPr lang="en-US">
                <a:solidFill>
                  <a:srgbClr val="000000"/>
                </a:solidFill>
              </a:rPr>
              <a:t>Boston Son’s of Liberty decided to make a statement.  Disguised as Native American Indians the emptied 342 chests of tea into the harbor.  The British legislated the “Intolerable Acts”.  This led to the First Continental Congress which was a precursor to the Revolutionary War.</a:t>
            </a:r>
          </a:p>
          <a:p>
            <a:endParaRPr lang="en-US">
              <a:solidFill>
                <a:srgbClr val="000000"/>
              </a:solidFill>
            </a:endParaRPr>
          </a:p>
        </p:txBody>
      </p:sp>
      <p:pic>
        <p:nvPicPr>
          <p:cNvPr id="5" name="Picture 4">
            <a:extLst>
              <a:ext uri="{FF2B5EF4-FFF2-40B4-BE49-F238E27FC236}">
                <a16:creationId xmlns:a16="http://schemas.microsoft.com/office/drawing/2014/main" id="{B08261E8-D909-42E3-9A85-B9D7BF8D1E3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091916" y="1156474"/>
            <a:ext cx="5451627" cy="4225010"/>
          </a:xfrm>
          <a:prstGeom prst="rect">
            <a:avLst/>
          </a:prstGeom>
        </p:spPr>
      </p:pic>
      <p:sp>
        <p:nvSpPr>
          <p:cNvPr id="6" name="TextBox 5">
            <a:extLst>
              <a:ext uri="{FF2B5EF4-FFF2-40B4-BE49-F238E27FC236}">
                <a16:creationId xmlns:a16="http://schemas.microsoft.com/office/drawing/2014/main" id="{E7A2DFB9-8FFB-4998-874A-A733FD98E4FA}"/>
              </a:ext>
            </a:extLst>
          </p:cNvPr>
          <p:cNvSpPr txBox="1"/>
          <p:nvPr/>
        </p:nvSpPr>
        <p:spPr>
          <a:xfrm>
            <a:off x="9004066" y="5181429"/>
            <a:ext cx="2539477"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fabiusmaximus.com/2013/10/18/cosplay-occupy-tea-party-57196/">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10407006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06AC3-75F5-4B7B-9D46-5545FF554763}"/>
              </a:ext>
            </a:extLst>
          </p:cNvPr>
          <p:cNvSpPr>
            <a:spLocks noGrp="1"/>
          </p:cNvSpPr>
          <p:nvPr>
            <p:ph type="title"/>
          </p:nvPr>
        </p:nvSpPr>
        <p:spPr>
          <a:xfrm>
            <a:off x="2592925" y="624110"/>
            <a:ext cx="8911687" cy="1280890"/>
          </a:xfrm>
        </p:spPr>
        <p:txBody>
          <a:bodyPr>
            <a:normAutofit/>
          </a:bodyPr>
          <a:lstStyle/>
          <a:p>
            <a:r>
              <a:rPr lang="en-US" dirty="0"/>
              <a:t>Iced Tea &amp; Tea Bags</a:t>
            </a:r>
          </a:p>
        </p:txBody>
      </p:sp>
      <p:sp>
        <p:nvSpPr>
          <p:cNvPr id="3" name="Content Placeholder 2">
            <a:extLst>
              <a:ext uri="{FF2B5EF4-FFF2-40B4-BE49-F238E27FC236}">
                <a16:creationId xmlns:a16="http://schemas.microsoft.com/office/drawing/2014/main" id="{14836B06-3ACB-452A-972E-3F7434E7B984}"/>
              </a:ext>
            </a:extLst>
          </p:cNvPr>
          <p:cNvSpPr>
            <a:spLocks noGrp="1"/>
          </p:cNvSpPr>
          <p:nvPr>
            <p:ph idx="1"/>
          </p:nvPr>
        </p:nvSpPr>
        <p:spPr>
          <a:xfrm>
            <a:off x="2589212" y="2125362"/>
            <a:ext cx="5835121" cy="3785860"/>
          </a:xfrm>
        </p:spPr>
        <p:txBody>
          <a:bodyPr>
            <a:normAutofit/>
          </a:bodyPr>
          <a:lstStyle/>
          <a:p>
            <a:pPr>
              <a:lnSpc>
                <a:spcPct val="90000"/>
              </a:lnSpc>
            </a:pPr>
            <a:r>
              <a:rPr lang="en-US" dirty="0"/>
              <a:t>In 1904 at the Louisiana Purchase Exposition in St. Louis, Missouri, Iced tea was created.  The weather was hot and no one was interested in tea, until they poured it over ice cubes.  </a:t>
            </a:r>
            <a:endParaRPr lang="en-US"/>
          </a:p>
          <a:p>
            <a:pPr>
              <a:lnSpc>
                <a:spcPct val="90000"/>
              </a:lnSpc>
            </a:pPr>
            <a:r>
              <a:rPr lang="en-US" dirty="0"/>
              <a:t>It became the Exposition’s most popular beverage. </a:t>
            </a:r>
            <a:endParaRPr lang="en-US"/>
          </a:p>
          <a:p>
            <a:pPr>
              <a:lnSpc>
                <a:spcPct val="90000"/>
              </a:lnSpc>
            </a:pPr>
            <a:r>
              <a:rPr lang="en-US" dirty="0"/>
              <a:t>Simultaneously, Thomas Sullivan sent out silk bags of tea samples for  customers to try instead of in a tin. Viola! tea bags were born!</a:t>
            </a:r>
            <a:endParaRPr lang="en-US"/>
          </a:p>
          <a:p>
            <a:pPr>
              <a:lnSpc>
                <a:spcPct val="90000"/>
              </a:lnSpc>
            </a:pPr>
            <a:r>
              <a:rPr lang="en-US" dirty="0"/>
              <a:t>Iced tea accounts for 75-80% of all of America’s tea consumption.</a:t>
            </a:r>
            <a:endParaRPr lang="en-US"/>
          </a:p>
          <a:p>
            <a:pPr>
              <a:lnSpc>
                <a:spcPct val="90000"/>
              </a:lnSpc>
            </a:pPr>
            <a:r>
              <a:rPr lang="en-US" dirty="0"/>
              <a:t>65% of American Tea is packaged in a tea bag.</a:t>
            </a:r>
            <a:endParaRPr lang="en-US"/>
          </a:p>
        </p:txBody>
      </p:sp>
      <p:pic>
        <p:nvPicPr>
          <p:cNvPr id="5" name="Picture 4">
            <a:extLst>
              <a:ext uri="{FF2B5EF4-FFF2-40B4-BE49-F238E27FC236}">
                <a16:creationId xmlns:a16="http://schemas.microsoft.com/office/drawing/2014/main" id="{77FA582A-6E0B-459C-87D1-386652F1C310}"/>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2629" r="29719" b="-2"/>
          <a:stretch/>
        </p:blipFill>
        <p:spPr>
          <a:xfrm>
            <a:off x="8631452" y="2129586"/>
            <a:ext cx="2873159" cy="3737814"/>
          </a:xfrm>
          <a:prstGeom prst="rect">
            <a:avLst/>
          </a:prstGeom>
        </p:spPr>
      </p:pic>
    </p:spTree>
    <p:extLst>
      <p:ext uri="{BB962C8B-B14F-4D97-AF65-F5344CB8AC3E}">
        <p14:creationId xmlns:p14="http://schemas.microsoft.com/office/powerpoint/2010/main" val="37362311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CDBB1-4231-4BF4-92D6-C6E9F1B102F2}"/>
              </a:ext>
            </a:extLst>
          </p:cNvPr>
          <p:cNvSpPr>
            <a:spLocks noGrp="1"/>
          </p:cNvSpPr>
          <p:nvPr>
            <p:ph type="title"/>
          </p:nvPr>
        </p:nvSpPr>
        <p:spPr>
          <a:xfrm>
            <a:off x="1687669" y="624110"/>
            <a:ext cx="4137059" cy="1280890"/>
          </a:xfrm>
        </p:spPr>
        <p:txBody>
          <a:bodyPr>
            <a:normAutofit/>
          </a:bodyPr>
          <a:lstStyle/>
          <a:p>
            <a:r>
              <a:rPr lang="en-US" sz="3200"/>
              <a:t>Tea is Grown Worldwide</a:t>
            </a:r>
          </a:p>
        </p:txBody>
      </p:sp>
      <p:sp>
        <p:nvSpPr>
          <p:cNvPr id="3" name="Content Placeholder 2">
            <a:extLst>
              <a:ext uri="{FF2B5EF4-FFF2-40B4-BE49-F238E27FC236}">
                <a16:creationId xmlns:a16="http://schemas.microsoft.com/office/drawing/2014/main" id="{F0C8D968-E9F9-4CF6-BC6B-DB0B1D74B0A9}"/>
              </a:ext>
            </a:extLst>
          </p:cNvPr>
          <p:cNvSpPr>
            <a:spLocks noGrp="1"/>
          </p:cNvSpPr>
          <p:nvPr>
            <p:ph idx="1"/>
          </p:nvPr>
        </p:nvSpPr>
        <p:spPr>
          <a:xfrm>
            <a:off x="1683956" y="2133600"/>
            <a:ext cx="4140772" cy="3777622"/>
          </a:xfrm>
        </p:spPr>
        <p:txBody>
          <a:bodyPr>
            <a:normAutofit/>
          </a:bodyPr>
          <a:lstStyle/>
          <a:p>
            <a:r>
              <a:rPr lang="en-US">
                <a:solidFill>
                  <a:srgbClr val="000000"/>
                </a:solidFill>
              </a:rPr>
              <a:t>3000 variations</a:t>
            </a:r>
          </a:p>
          <a:p>
            <a:r>
              <a:rPr lang="en-US">
                <a:solidFill>
                  <a:srgbClr val="000000"/>
                </a:solidFill>
              </a:rPr>
              <a:t>Most widely consumed beverage world wide</a:t>
            </a:r>
          </a:p>
          <a:p>
            <a:r>
              <a:rPr lang="en-US">
                <a:solidFill>
                  <a:srgbClr val="000000"/>
                </a:solidFill>
              </a:rPr>
              <a:t>Historic and Cultural importance</a:t>
            </a:r>
          </a:p>
        </p:txBody>
      </p:sp>
      <p:pic>
        <p:nvPicPr>
          <p:cNvPr id="5" name="Picture 4">
            <a:extLst>
              <a:ext uri="{FF2B5EF4-FFF2-40B4-BE49-F238E27FC236}">
                <a16:creationId xmlns:a16="http://schemas.microsoft.com/office/drawing/2014/main" id="{6C1C66EB-6A5C-4AAB-B25F-628011CB3E3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091916" y="2069622"/>
            <a:ext cx="5451627" cy="2398715"/>
          </a:xfrm>
          <a:prstGeom prst="rect">
            <a:avLst/>
          </a:prstGeom>
        </p:spPr>
      </p:pic>
    </p:spTree>
    <p:extLst>
      <p:ext uri="{BB962C8B-B14F-4D97-AF65-F5344CB8AC3E}">
        <p14:creationId xmlns:p14="http://schemas.microsoft.com/office/powerpoint/2010/main" val="4144537035"/>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otalTime>0</TotalTime>
  <Words>1226</Words>
  <Application>Microsoft Office PowerPoint</Application>
  <PresentationFormat>Widescreen</PresentationFormat>
  <Paragraphs>122</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Century Gothic</vt:lpstr>
      <vt:lpstr>Wingdings 3</vt:lpstr>
      <vt:lpstr>Wisp</vt:lpstr>
      <vt:lpstr>Tea Time Traditions</vt:lpstr>
      <vt:lpstr>What is your favorite memory of Tea?</vt:lpstr>
      <vt:lpstr>Tea Steeped in History</vt:lpstr>
      <vt:lpstr>Value and prestige</vt:lpstr>
      <vt:lpstr>English Choose Coffee (&amp; Tea) Houses over Taverns and Pubs</vt:lpstr>
      <vt:lpstr>British Taxes Americans Tea…</vt:lpstr>
      <vt:lpstr>Boston Tea Party</vt:lpstr>
      <vt:lpstr>Iced Tea &amp; Tea Bags</vt:lpstr>
      <vt:lpstr>Tea is Grown Worldwide</vt:lpstr>
      <vt:lpstr>The Tea Market</vt:lpstr>
      <vt:lpstr>Consumption of Tea</vt:lpstr>
      <vt:lpstr>Nutrition &amp; Health Qualities</vt:lpstr>
      <vt:lpstr>More Health Qualities to Note…</vt:lpstr>
      <vt:lpstr>Making Iced Tea</vt:lpstr>
      <vt:lpstr>Perfect Pot of tea</vt:lpstr>
      <vt:lpstr>Elevenses</vt:lpstr>
      <vt:lpstr>Afternoon Tea</vt:lpstr>
      <vt:lpstr>High Tea    Dessert Tea</vt:lpstr>
      <vt:lpstr>Caring for your Tea Things</vt:lpstr>
      <vt:lpstr>Recipes for your next Tea… </vt:lpstr>
      <vt:lpstr>Questions or comments?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 Time Traditions</dc:title>
  <dc:creator>Dias, Denise, EXC</dc:creator>
  <cp:lastModifiedBy>Dias, Denise, EXC</cp:lastModifiedBy>
  <cp:revision>1</cp:revision>
  <dcterms:created xsi:type="dcterms:W3CDTF">2020-05-18T13:38:16Z</dcterms:created>
  <dcterms:modified xsi:type="dcterms:W3CDTF">2020-05-18T13:38:34Z</dcterms:modified>
</cp:coreProperties>
</file>